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92" r:id="rId3"/>
    <p:sldId id="429" r:id="rId4"/>
    <p:sldId id="427" r:id="rId5"/>
    <p:sldId id="319" r:id="rId6"/>
    <p:sldId id="321" r:id="rId7"/>
    <p:sldId id="334" r:id="rId8"/>
    <p:sldId id="324" r:id="rId9"/>
    <p:sldId id="336" r:id="rId10"/>
    <p:sldId id="335" r:id="rId11"/>
    <p:sldId id="325" r:id="rId12"/>
    <p:sldId id="426" r:id="rId13"/>
    <p:sldId id="326" r:id="rId14"/>
    <p:sldId id="337" r:id="rId15"/>
    <p:sldId id="329" r:id="rId16"/>
    <p:sldId id="330" r:id="rId17"/>
    <p:sldId id="331" r:id="rId18"/>
    <p:sldId id="333" r:id="rId19"/>
    <p:sldId id="260" r:id="rId20"/>
    <p:sldId id="261" r:id="rId21"/>
    <p:sldId id="298" r:id="rId22"/>
    <p:sldId id="428" r:id="rId23"/>
    <p:sldId id="262" r:id="rId24"/>
    <p:sldId id="263" r:id="rId25"/>
    <p:sldId id="295" r:id="rId26"/>
    <p:sldId id="296" r:id="rId27"/>
    <p:sldId id="297" r:id="rId28"/>
    <p:sldId id="425" r:id="rId29"/>
    <p:sldId id="430" r:id="rId30"/>
    <p:sldId id="294" r:id="rId31"/>
    <p:sldId id="299" r:id="rId32"/>
    <p:sldId id="300" r:id="rId33"/>
    <p:sldId id="301" r:id="rId34"/>
    <p:sldId id="302" r:id="rId35"/>
    <p:sldId id="339"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315" r:id="rId49"/>
    <p:sldId id="423" r:id="rId50"/>
    <p:sldId id="341" r:id="rId51"/>
    <p:sldId id="342" r:id="rId52"/>
    <p:sldId id="343" r:id="rId53"/>
    <p:sldId id="344" r:id="rId54"/>
    <p:sldId id="424" r:id="rId55"/>
    <p:sldId id="422" r:id="rId56"/>
    <p:sldId id="264" r:id="rId57"/>
    <p:sldId id="316" r:id="rId58"/>
    <p:sldId id="391" r:id="rId59"/>
    <p:sldId id="392" r:id="rId60"/>
    <p:sldId id="393" r:id="rId61"/>
    <p:sldId id="394" r:id="rId62"/>
    <p:sldId id="395" r:id="rId63"/>
    <p:sldId id="373" r:id="rId6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68"/>
    <p:restoredTop sz="91405"/>
  </p:normalViewPr>
  <p:slideViewPr>
    <p:cSldViewPr snapToGrid="0" snapToObjects="1">
      <p:cViewPr varScale="1">
        <p:scale>
          <a:sx n="74" d="100"/>
          <a:sy n="74" d="100"/>
        </p:scale>
        <p:origin x="19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Times New Roman"/>
      </a:defRPr>
    </a:lvl1pPr>
    <a:lvl2pPr indent="228600" defTabSz="457200" latinLnBrk="0">
      <a:spcBef>
        <a:spcPts val="400"/>
      </a:spcBef>
      <a:defRPr sz="1200">
        <a:latin typeface="+mn-lt"/>
        <a:ea typeface="+mn-ea"/>
        <a:cs typeface="+mn-cs"/>
        <a:sym typeface="Times New Roman"/>
      </a:defRPr>
    </a:lvl2pPr>
    <a:lvl3pPr indent="457200" defTabSz="457200" latinLnBrk="0">
      <a:spcBef>
        <a:spcPts val="400"/>
      </a:spcBef>
      <a:defRPr sz="1200">
        <a:latin typeface="+mn-lt"/>
        <a:ea typeface="+mn-ea"/>
        <a:cs typeface="+mn-cs"/>
        <a:sym typeface="Times New Roman"/>
      </a:defRPr>
    </a:lvl3pPr>
    <a:lvl4pPr indent="685800" defTabSz="457200" latinLnBrk="0">
      <a:spcBef>
        <a:spcPts val="400"/>
      </a:spcBef>
      <a:defRPr sz="1200">
        <a:latin typeface="+mn-lt"/>
        <a:ea typeface="+mn-ea"/>
        <a:cs typeface="+mn-cs"/>
        <a:sym typeface="Times New Roman"/>
      </a:defRPr>
    </a:lvl4pPr>
    <a:lvl5pPr indent="914400" defTabSz="457200" latinLnBrk="0">
      <a:spcBef>
        <a:spcPts val="400"/>
      </a:spcBef>
      <a:defRPr sz="1200">
        <a:latin typeface="+mn-lt"/>
        <a:ea typeface="+mn-ea"/>
        <a:cs typeface="+mn-cs"/>
        <a:sym typeface="Times New Roman"/>
      </a:defRPr>
    </a:lvl5pPr>
    <a:lvl6pPr indent="1143000" defTabSz="457200" latinLnBrk="0">
      <a:spcBef>
        <a:spcPts val="400"/>
      </a:spcBef>
      <a:defRPr sz="1200">
        <a:latin typeface="+mn-lt"/>
        <a:ea typeface="+mn-ea"/>
        <a:cs typeface="+mn-cs"/>
        <a:sym typeface="Times New Roman"/>
      </a:defRPr>
    </a:lvl6pPr>
    <a:lvl7pPr indent="1371600" defTabSz="457200" latinLnBrk="0">
      <a:spcBef>
        <a:spcPts val="400"/>
      </a:spcBef>
      <a:defRPr sz="1200">
        <a:latin typeface="+mn-lt"/>
        <a:ea typeface="+mn-ea"/>
        <a:cs typeface="+mn-cs"/>
        <a:sym typeface="Times New Roman"/>
      </a:defRPr>
    </a:lvl7pPr>
    <a:lvl8pPr indent="1600200" defTabSz="457200" latinLnBrk="0">
      <a:spcBef>
        <a:spcPts val="400"/>
      </a:spcBef>
      <a:defRPr sz="1200">
        <a:latin typeface="+mn-lt"/>
        <a:ea typeface="+mn-ea"/>
        <a:cs typeface="+mn-cs"/>
        <a:sym typeface="Times New Roman"/>
      </a:defRPr>
    </a:lvl8pPr>
    <a:lvl9pPr indent="1828800" defTabSz="457200" latinLnBrk="0">
      <a:spcBef>
        <a:spcPts val="400"/>
      </a:spcBef>
      <a:defRPr sz="1200">
        <a:latin typeface="+mn-lt"/>
        <a:ea typeface="+mn-ea"/>
        <a:cs typeface="+mn-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85A22193-1336-0E41-8909-92762A7A5AD9}" type="slidenum">
              <a:rPr lang="en-US" altLang="x-none"/>
              <a:pPr/>
              <a:t>2</a:t>
            </a:fld>
            <a:endParaRPr lang="en-US" altLang="x-none"/>
          </a:p>
        </p:txBody>
      </p:sp>
      <p:sp>
        <p:nvSpPr>
          <p:cNvPr id="6246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96001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6259"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6260"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495397F7-9FBC-E04F-A29B-863BA46C21F2}" type="slidenum">
              <a:rPr lang="en-US" altLang="x-none" sz="1200">
                <a:latin typeface="Calibri" charset="0"/>
              </a:rPr>
              <a:pPr algn="r" hangingPunct="1">
                <a:lnSpc>
                  <a:spcPct val="83000"/>
                </a:lnSpc>
              </a:pPr>
              <a:t>13</a:t>
            </a:fld>
            <a:endParaRPr lang="en-US" altLang="x-none" sz="1200">
              <a:latin typeface="Calibri" charset="0"/>
            </a:endParaRPr>
          </a:p>
        </p:txBody>
      </p:sp>
    </p:spTree>
    <p:extLst>
      <p:ext uri="{BB962C8B-B14F-4D97-AF65-F5344CB8AC3E}">
        <p14:creationId xmlns:p14="http://schemas.microsoft.com/office/powerpoint/2010/main" val="1640563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9331"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9332"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FE00FEB-BEC3-E448-80D2-003BDDCA9065}" type="slidenum">
              <a:rPr lang="en-US" altLang="x-none" sz="1200">
                <a:latin typeface="Calibri" charset="0"/>
              </a:rPr>
              <a:pPr algn="r" hangingPunct="1">
                <a:lnSpc>
                  <a:spcPct val="83000"/>
                </a:lnSpc>
              </a:pPr>
              <a:t>14</a:t>
            </a:fld>
            <a:endParaRPr lang="en-US" altLang="x-none" sz="1200">
              <a:latin typeface="Calibri" charset="0"/>
            </a:endParaRPr>
          </a:p>
        </p:txBody>
      </p:sp>
    </p:spTree>
    <p:extLst>
      <p:ext uri="{BB962C8B-B14F-4D97-AF65-F5344CB8AC3E}">
        <p14:creationId xmlns:p14="http://schemas.microsoft.com/office/powerpoint/2010/main" val="480736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9331"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9332"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FE00FEB-BEC3-E448-80D2-003BDDCA9065}" type="slidenum">
              <a:rPr lang="en-US" altLang="x-none" sz="1200">
                <a:latin typeface="Calibri" charset="0"/>
              </a:rPr>
              <a:pPr algn="r" hangingPunct="1">
                <a:lnSpc>
                  <a:spcPct val="83000"/>
                </a:lnSpc>
              </a:pPr>
              <a:t>15</a:t>
            </a:fld>
            <a:endParaRPr lang="en-US" altLang="x-none" sz="1200">
              <a:latin typeface="Calibri" charset="0"/>
            </a:endParaRPr>
          </a:p>
        </p:txBody>
      </p:sp>
    </p:spTree>
    <p:extLst>
      <p:ext uri="{BB962C8B-B14F-4D97-AF65-F5344CB8AC3E}">
        <p14:creationId xmlns:p14="http://schemas.microsoft.com/office/powerpoint/2010/main" val="27380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0355"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0356"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429FB317-8E21-564B-8CF7-FE4EEEEB6D76}" type="slidenum">
              <a:rPr lang="en-US" altLang="x-none" sz="1200">
                <a:latin typeface="Calibri" charset="0"/>
              </a:rPr>
              <a:pPr algn="r" hangingPunct="1">
                <a:lnSpc>
                  <a:spcPct val="83000"/>
                </a:lnSpc>
              </a:pPr>
              <a:t>16</a:t>
            </a:fld>
            <a:endParaRPr lang="en-US" altLang="x-none" sz="1200">
              <a:latin typeface="Calibri" charset="0"/>
            </a:endParaRPr>
          </a:p>
        </p:txBody>
      </p:sp>
    </p:spTree>
    <p:extLst>
      <p:ext uri="{BB962C8B-B14F-4D97-AF65-F5344CB8AC3E}">
        <p14:creationId xmlns:p14="http://schemas.microsoft.com/office/powerpoint/2010/main" val="559688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1379"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1380"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CD117F3-ACE7-5641-BF60-0CF408D94740}" type="slidenum">
              <a:rPr lang="en-US" altLang="x-none" sz="1200">
                <a:latin typeface="Calibri" charset="0"/>
              </a:rPr>
              <a:pPr algn="r" hangingPunct="1">
                <a:lnSpc>
                  <a:spcPct val="83000"/>
                </a:lnSpc>
              </a:pPr>
              <a:t>17</a:t>
            </a:fld>
            <a:endParaRPr lang="en-US" altLang="x-none" sz="1200">
              <a:latin typeface="Calibri" charset="0"/>
            </a:endParaRPr>
          </a:p>
        </p:txBody>
      </p:sp>
    </p:spTree>
    <p:extLst>
      <p:ext uri="{BB962C8B-B14F-4D97-AF65-F5344CB8AC3E}">
        <p14:creationId xmlns:p14="http://schemas.microsoft.com/office/powerpoint/2010/main" val="19773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3427"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3428"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23FF551F-B1F1-F842-9C24-D95D51E75FE3}" type="slidenum">
              <a:rPr lang="en-US" altLang="x-none" sz="1200">
                <a:latin typeface="Calibri" charset="0"/>
              </a:rPr>
              <a:pPr algn="r" hangingPunct="1">
                <a:lnSpc>
                  <a:spcPct val="83000"/>
                </a:lnSpc>
              </a:pPr>
              <a:t>18</a:t>
            </a:fld>
            <a:endParaRPr lang="en-US" altLang="x-none" sz="1200">
              <a:latin typeface="Calibri" charset="0"/>
            </a:endParaRPr>
          </a:p>
        </p:txBody>
      </p:sp>
    </p:spTree>
    <p:extLst>
      <p:ext uri="{BB962C8B-B14F-4D97-AF65-F5344CB8AC3E}">
        <p14:creationId xmlns:p14="http://schemas.microsoft.com/office/powerpoint/2010/main" val="167561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0F866A5-A01C-6A45-81B9-C2B40A0EE8E3}" type="slidenum">
              <a:rPr lang="en-US" altLang="x-none"/>
              <a:pPr/>
              <a:t>21</a:t>
            </a:fld>
            <a:endParaRPr lang="en-US" altLang="x-none"/>
          </a:p>
        </p:txBody>
      </p:sp>
      <p:sp>
        <p:nvSpPr>
          <p:cNvPr id="686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3030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B34DC809-C38A-3948-BC69-3962770D2ABD}" type="slidenum">
              <a:rPr lang="en-US" altLang="x-none"/>
              <a:pPr/>
              <a:t>25</a:t>
            </a:fld>
            <a:endParaRPr lang="en-US" altLang="x-none"/>
          </a:p>
        </p:txBody>
      </p:sp>
      <p:sp>
        <p:nvSpPr>
          <p:cNvPr id="655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55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46926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C5C12D2-EA62-774D-8A13-453FEAFD0ECC}" type="slidenum">
              <a:rPr lang="en-US" altLang="x-none"/>
              <a:pPr/>
              <a:t>26</a:t>
            </a:fld>
            <a:endParaRPr lang="en-US" altLang="x-none"/>
          </a:p>
        </p:txBody>
      </p:sp>
      <p:sp>
        <p:nvSpPr>
          <p:cNvPr id="6656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6562"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9652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1171BA2A-542B-D14D-9EF0-86D30286FA25}" type="slidenum">
              <a:rPr lang="en-US" altLang="x-none"/>
              <a:pPr/>
              <a:t>27</a:t>
            </a:fld>
            <a:endParaRPr lang="en-US" altLang="x-none"/>
          </a:p>
        </p:txBody>
      </p:sp>
      <p:sp>
        <p:nvSpPr>
          <p:cNvPr id="6758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758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5303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85A22193-1336-0E41-8909-92762A7A5AD9}" type="slidenum">
              <a:rPr lang="en-US" altLang="x-none"/>
              <a:pPr/>
              <a:t>3</a:t>
            </a:fld>
            <a:endParaRPr lang="en-US" altLang="x-none"/>
          </a:p>
        </p:txBody>
      </p:sp>
      <p:sp>
        <p:nvSpPr>
          <p:cNvPr id="6246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74480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951792F0-005F-4A45-991F-DC9D732516DB}" type="slidenum">
              <a:rPr lang="en-US" altLang="x-none"/>
              <a:pPr/>
              <a:t>31</a:t>
            </a:fld>
            <a:endParaRPr lang="en-US" altLang="x-none"/>
          </a:p>
        </p:txBody>
      </p:sp>
      <p:sp>
        <p:nvSpPr>
          <p:cNvPr id="9318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514671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2950B9A-148D-8946-8FE8-82B045F41F0A}" type="slidenum">
              <a:rPr lang="en-US" altLang="x-none"/>
              <a:pPr/>
              <a:t>32</a:t>
            </a:fld>
            <a:endParaRPr lang="en-US" altLang="x-none"/>
          </a:p>
        </p:txBody>
      </p:sp>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44518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308E1DFA-667E-A840-9F9A-A26B9A7D85E7}" type="slidenum">
              <a:rPr lang="en-US" altLang="x-none"/>
              <a:pPr/>
              <a:t>33</a:t>
            </a:fld>
            <a:endParaRPr lang="en-US" altLang="x-none"/>
          </a:p>
        </p:txBody>
      </p:sp>
      <p:sp>
        <p:nvSpPr>
          <p:cNvPr id="9523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26063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F968D75-339B-5048-8C18-925BF2F020D8}" type="slidenum">
              <a:rPr lang="en-US" altLang="x-none"/>
              <a:pPr/>
              <a:t>34</a:t>
            </a:fld>
            <a:endParaRPr lang="en-US" altLang="x-none"/>
          </a:p>
        </p:txBody>
      </p:sp>
      <p:sp>
        <p:nvSpPr>
          <p:cNvPr id="9625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084826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a:t>
            </a:r>
          </a:p>
          <a:p>
            <a:endParaRPr lang="en-US" dirty="0"/>
          </a:p>
          <a:p>
            <a:r>
              <a:rPr lang="en-US" dirty="0"/>
              <a:t>Integration</a:t>
            </a:r>
            <a:r>
              <a:rPr lang="en-US" baseline="0" dirty="0"/>
              <a:t> over k.</a:t>
            </a:r>
          </a:p>
          <a:p>
            <a:endParaRPr lang="en-US" baseline="0" dirty="0"/>
          </a:p>
          <a:p>
            <a:r>
              <a:rPr lang="en-US" baseline="0" dirty="0"/>
              <a:t>But all components of k small is not </a:t>
            </a:r>
            <a:r>
              <a:rPr lang="en-US" baseline="0"/>
              <a:t>in proton.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CBADDD-3FD0-3744-A418-5C8CB253B2ED}" type="slidenum">
              <a:rPr lang="en-US" smtClean="0"/>
              <a:t>35</a:t>
            </a:fld>
            <a:endParaRPr lang="en-US"/>
          </a:p>
        </p:txBody>
      </p:sp>
    </p:spTree>
    <p:extLst>
      <p:ext uri="{BB962C8B-B14F-4D97-AF65-F5344CB8AC3E}">
        <p14:creationId xmlns:p14="http://schemas.microsoft.com/office/powerpoint/2010/main" val="157696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999ABE63-94AD-4D40-ABDF-A2C9725021A3}" type="slidenum">
              <a:rPr lang="en-US" altLang="x-none"/>
              <a:pPr/>
              <a:t>36</a:t>
            </a:fld>
            <a:endParaRPr lang="en-US" altLang="x-none"/>
          </a:p>
        </p:txBody>
      </p:sp>
      <p:sp>
        <p:nvSpPr>
          <p:cNvPr id="9728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18938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C22FA2-ACA5-7543-BD10-9E1CCEFDC2EF}" type="slidenum">
              <a:rPr lang="en-US" altLang="x-none"/>
              <a:pPr/>
              <a:t>37</a:t>
            </a:fld>
            <a:endParaRPr lang="en-US" altLang="x-none"/>
          </a:p>
        </p:txBody>
      </p:sp>
      <p:sp>
        <p:nvSpPr>
          <p:cNvPr id="9830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41961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4387461-CF5F-FF45-A823-2440317C68EE}" type="slidenum">
              <a:rPr lang="en-US" altLang="x-none"/>
              <a:pPr/>
              <a:t>38</a:t>
            </a:fld>
            <a:endParaRPr lang="en-US" altLang="x-none"/>
          </a:p>
        </p:txBody>
      </p:sp>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273864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6F06EDCF-6E0C-BF4D-8421-A020FB157FB2}" type="slidenum">
              <a:rPr lang="en-US" altLang="x-none"/>
              <a:pPr/>
              <a:t>39</a:t>
            </a:fld>
            <a:endParaRPr lang="en-US" altLang="x-none"/>
          </a:p>
        </p:txBody>
      </p:sp>
      <p:sp>
        <p:nvSpPr>
          <p:cNvPr id="10035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92442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D2FF6CF1-2A64-9743-8CA5-0B0B832A04B3}" type="slidenum">
              <a:rPr lang="en-US" altLang="x-none"/>
              <a:pPr/>
              <a:t>40</a:t>
            </a:fld>
            <a:endParaRPr lang="en-US" altLang="x-none"/>
          </a:p>
        </p:txBody>
      </p:sp>
      <p:sp>
        <p:nvSpPr>
          <p:cNvPr id="10137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70841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909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063980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77A10A0C-5740-A54A-8404-2B26B8C6D9F4}" type="slidenum">
              <a:rPr lang="en-US" altLang="x-none"/>
              <a:pPr/>
              <a:t>41</a:t>
            </a:fld>
            <a:endParaRPr lang="en-US" altLang="x-none"/>
          </a:p>
        </p:txBody>
      </p:sp>
      <p:sp>
        <p:nvSpPr>
          <p:cNvPr id="10240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570168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99B00C3-737B-4643-839D-C7A805D13F8E}" type="slidenum">
              <a:rPr lang="en-US" altLang="x-none"/>
              <a:pPr/>
              <a:t>42</a:t>
            </a:fld>
            <a:endParaRPr lang="en-US" altLang="x-none"/>
          </a:p>
        </p:txBody>
      </p:sp>
      <p:sp>
        <p:nvSpPr>
          <p:cNvPr id="10342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73213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5018D53-9578-F14F-9260-8AA39E821D35}" type="slidenum">
              <a:rPr lang="en-US" altLang="x-none"/>
              <a:pPr/>
              <a:t>43</a:t>
            </a:fld>
            <a:endParaRPr lang="en-US" altLang="x-none"/>
          </a:p>
        </p:txBody>
      </p:sp>
      <p:sp>
        <p:nvSpPr>
          <p:cNvPr id="10444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8000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CA4F88-CE4D-D148-A4A7-C989063EB3A9}" type="slidenum">
              <a:rPr lang="en-US" altLang="x-none"/>
              <a:pPr/>
              <a:t>44</a:t>
            </a:fld>
            <a:endParaRPr lang="en-US" altLang="x-none"/>
          </a:p>
        </p:txBody>
      </p:sp>
      <p:sp>
        <p:nvSpPr>
          <p:cNvPr id="10547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35336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DB620ED0-C060-764D-9E3E-ACF08C55ED9F}" type="slidenum">
              <a:rPr lang="en-US" altLang="x-none"/>
              <a:pPr/>
              <a:t>45</a:t>
            </a:fld>
            <a:endParaRPr lang="en-US" altLang="x-none"/>
          </a:p>
        </p:txBody>
      </p:sp>
      <p:sp>
        <p:nvSpPr>
          <p:cNvPr id="10649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42950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0096CE1-BB5D-1F4D-9B3C-ED66456B1B02}" type="slidenum">
              <a:rPr lang="en-US" altLang="x-none"/>
              <a:pPr/>
              <a:t>46</a:t>
            </a:fld>
            <a:endParaRPr lang="en-US" altLang="x-none"/>
          </a:p>
        </p:txBody>
      </p:sp>
      <p:sp>
        <p:nvSpPr>
          <p:cNvPr id="10752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752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94007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12AA4B4E-285C-9F45-828A-94F0DD520ABA}" type="slidenum">
              <a:rPr lang="en-US" altLang="x-none"/>
              <a:pPr/>
              <a:t>47</a:t>
            </a:fld>
            <a:endParaRPr lang="en-US" altLang="x-none"/>
          </a:p>
        </p:txBody>
      </p:sp>
      <p:sp>
        <p:nvSpPr>
          <p:cNvPr id="10854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854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479726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D5D65D-6F0C-3347-9567-9048BD4C7A0B}" type="slidenum">
              <a:rPr lang="en-US" altLang="x-none"/>
              <a:pPr/>
              <a:t>48</a:t>
            </a:fld>
            <a:endParaRPr lang="en-US" altLang="x-none"/>
          </a:p>
        </p:txBody>
      </p:sp>
      <p:sp>
        <p:nvSpPr>
          <p:cNvPr id="1095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95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1590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627CA5-2936-4C49-B644-2F6E3FF16576}"/>
              </a:ext>
            </a:extLst>
          </p:cNvPr>
          <p:cNvSpPr>
            <a:spLocks noGrp="1" noChangeArrowheads="1"/>
          </p:cNvSpPr>
          <p:nvPr>
            <p:ph type="sldNum"/>
          </p:nvPr>
        </p:nvSpPr>
        <p:spPr>
          <a:ln/>
        </p:spPr>
        <p:txBody>
          <a:bodyPr/>
          <a:lstStyle/>
          <a:p>
            <a:fld id="{BFBB161F-F0AF-5D4A-9BBA-192910AEADF2}" type="slidenum">
              <a:rPr lang="en-US" altLang="en-US"/>
              <a:pPr/>
              <a:t>49</a:t>
            </a:fld>
            <a:endParaRPr lang="en-US" altLang="en-US"/>
          </a:p>
        </p:txBody>
      </p:sp>
      <p:sp>
        <p:nvSpPr>
          <p:cNvPr id="113665" name="Text Box 1">
            <a:extLst>
              <a:ext uri="{FF2B5EF4-FFF2-40B4-BE49-F238E27FC236}">
                <a16:creationId xmlns:a16="http://schemas.microsoft.com/office/drawing/2014/main" id="{EDF269D5-E475-7C4E-AF7C-5DEE2E88C630}"/>
              </a:ext>
            </a:extLst>
          </p:cNvPr>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Text Box 2">
            <a:extLst>
              <a:ext uri="{FF2B5EF4-FFF2-40B4-BE49-F238E27FC236}">
                <a16:creationId xmlns:a16="http://schemas.microsoft.com/office/drawing/2014/main" id="{6919289A-5513-8549-9DB5-8198CC4BF2A5}"/>
              </a:ext>
            </a:extLst>
          </p:cNvPr>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15500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B67B2F92-32BF-484B-A462-61342E2F2B91}" type="slidenum">
              <a:rPr lang="en-US" altLang="x-none"/>
              <a:pPr/>
              <a:t>50</a:t>
            </a:fld>
            <a:endParaRPr lang="en-US" altLang="x-none"/>
          </a:p>
        </p:txBody>
      </p:sp>
      <p:sp>
        <p:nvSpPr>
          <p:cNvPr id="8192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192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0401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720199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5BC3CCAE-5D18-7845-B1EA-8AD1341C97C0}" type="slidenum">
              <a:rPr lang="en-US" altLang="x-none"/>
              <a:pPr/>
              <a:t>51</a:t>
            </a:fld>
            <a:endParaRPr lang="en-US" altLang="x-none"/>
          </a:p>
        </p:txBody>
      </p:sp>
      <p:sp>
        <p:nvSpPr>
          <p:cNvPr id="8294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294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24368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0F96E15-E860-9D42-9576-BA479B1F1888}" type="slidenum">
              <a:rPr lang="en-US" altLang="x-none"/>
              <a:pPr/>
              <a:t>52</a:t>
            </a:fld>
            <a:endParaRPr lang="en-US" altLang="x-none"/>
          </a:p>
        </p:txBody>
      </p:sp>
      <p:sp>
        <p:nvSpPr>
          <p:cNvPr id="839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946988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0F96E15-E860-9D42-9576-BA479B1F1888}" type="slidenum">
              <a:rPr lang="en-US" altLang="x-none"/>
              <a:pPr/>
              <a:t>53</a:t>
            </a:fld>
            <a:endParaRPr lang="en-US" altLang="x-none"/>
          </a:p>
        </p:txBody>
      </p:sp>
      <p:sp>
        <p:nvSpPr>
          <p:cNvPr id="839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298778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55</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98920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57</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111404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58</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8296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36612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038443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975113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7229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5235"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5236"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54C44F55-A2CC-C74B-A318-B3AC3F1F2FE0}" type="slidenum">
              <a:rPr lang="en-US" altLang="x-none" sz="1200">
                <a:latin typeface="Calibri" charset="0"/>
              </a:rPr>
              <a:pPr algn="r" hangingPunct="1">
                <a:lnSpc>
                  <a:spcPct val="83000"/>
                </a:lnSpc>
              </a:pPr>
              <a:t>11</a:t>
            </a:fld>
            <a:endParaRPr lang="en-US" altLang="x-none" sz="1200">
              <a:latin typeface="Calibri" charset="0"/>
            </a:endParaRPr>
          </a:p>
        </p:txBody>
      </p:sp>
    </p:spTree>
    <p:extLst>
      <p:ext uri="{BB962C8B-B14F-4D97-AF65-F5344CB8AC3E}">
        <p14:creationId xmlns:p14="http://schemas.microsoft.com/office/powerpoint/2010/main" val="55303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efault">
    <p:spTree>
      <p:nvGrpSpPr>
        <p:cNvPr id="1" name=""/>
        <p:cNvGrpSpPr/>
        <p:nvPr/>
      </p:nvGrpSpPr>
      <p:grpSpPr>
        <a:xfrm>
          <a:off x="0" y="0"/>
          <a:ext cx="0" cy="0"/>
          <a:chOff x="0" y="0"/>
          <a:chExt cx="0" cy="0"/>
        </a:xfrm>
      </p:grpSpPr>
      <p:sp>
        <p:nvSpPr>
          <p:cNvPr id="13" name="Shape 13"/>
          <p:cNvSpPr/>
          <p:nvPr/>
        </p:nvSpPr>
        <p:spPr>
          <a:xfrm>
            <a:off x="266700" y="31242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4" name="Shape 14"/>
          <p:cNvSpPr/>
          <p:nvPr/>
        </p:nvSpPr>
        <p:spPr>
          <a:xfrm>
            <a:off x="266700" y="93599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5" name="Shape 15"/>
          <p:cNvSpPr/>
          <p:nvPr/>
        </p:nvSpPr>
        <p:spPr>
          <a:xfrm>
            <a:off x="126999" y="7647866"/>
            <a:ext cx="366912" cy="3407380"/>
          </a:xfrm>
          <a:prstGeom prst="rect">
            <a:avLst/>
          </a:prstGeom>
          <a:ln w="12700">
            <a:miter lim="400000"/>
          </a:ln>
          <a:extLst>
            <a:ext uri="{C572A759-6A51-4108-AA02-DFA0A04FC94B}">
              <ma14:wrappingTextBoxFlag xmlns:ma14="http://schemas.microsoft.com/office/mac/drawingml/2011/main" xmlns="" val="1"/>
            </a:ext>
          </a:extLst>
        </p:spPr>
        <p:txBody>
          <a:bodyPr lIns="50760" tIns="50760" rIns="50760" bIns="50760" anchor="ctr">
            <a:spAutoFit/>
          </a:bodyPr>
          <a:lstStyle>
            <a:lvl1pPr>
              <a:lnSpc>
                <a:spcPct val="100000"/>
              </a:lnSpc>
              <a:tabLst>
                <a:tab pos="457200" algn="l"/>
                <a:tab pos="914400" algn="l"/>
                <a:tab pos="1371600" algn="l"/>
              </a:tabLst>
              <a:defRPr>
                <a:latin typeface="Helvetica Neue Medium"/>
                <a:ea typeface="Helvetica Neue Medium"/>
                <a:cs typeface="Helvetica Neue Medium"/>
                <a:sym typeface="Helvetica Neue Medium"/>
              </a:defRPr>
            </a:lvl1pPr>
          </a:lstStyle>
          <a:p>
            <a:r>
              <a:t>Physics 212</a:t>
            </a:r>
          </a:p>
        </p:txBody>
      </p:sp>
      <p:sp>
        <p:nvSpPr>
          <p:cNvPr id="16" name="Shape 16"/>
          <p:cNvSpPr/>
          <p:nvPr/>
        </p:nvSpPr>
        <p:spPr>
          <a:xfrm>
            <a:off x="266700" y="51943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7" name="Shape 17"/>
          <p:cNvSpPr>
            <a:spLocks noGrp="1"/>
          </p:cNvSpPr>
          <p:nvPr>
            <p:ph type="title"/>
          </p:nvPr>
        </p:nvSpPr>
        <p:spPr>
          <a:xfrm>
            <a:off x="1270000" y="2971800"/>
            <a:ext cx="10463213" cy="2436813"/>
          </a:xfrm>
          <a:prstGeom prst="rect">
            <a:avLst/>
          </a:prstGeom>
        </p:spPr>
        <p:txBody>
          <a:bodyPr>
            <a:normAutofit/>
          </a:bodyPr>
          <a:lstStyle/>
          <a:p>
            <a:r>
              <a:t>Title Text</a:t>
            </a:r>
          </a:p>
        </p:txBody>
      </p:sp>
      <p:sp>
        <p:nvSpPr>
          <p:cNvPr id="18" name="Shape 18"/>
          <p:cNvSpPr>
            <a:spLocks noGrp="1"/>
          </p:cNvSpPr>
          <p:nvPr>
            <p:ph type="body" idx="1"/>
          </p:nvPr>
        </p:nvSpPr>
        <p:spPr>
          <a:xfrm>
            <a:off x="650875" y="2282825"/>
            <a:ext cx="11701463" cy="565467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9" name="Shape 19"/>
          <p:cNvSpPr>
            <a:spLocks noGrp="1"/>
          </p:cNvSpPr>
          <p:nvPr>
            <p:ph type="sldNum" sz="quarter" idx="2"/>
          </p:nvPr>
        </p:nvSpPr>
        <p:spPr>
          <a:xfrm>
            <a:off x="6285652" y="8779791"/>
            <a:ext cx="3034455" cy="520701"/>
          </a:xfrm>
          <a:prstGeom prst="rect">
            <a:avLst/>
          </a:prstGeom>
        </p:spPr>
        <p:txBody>
          <a:bodyPr lIns="45719" tIns="45719" rIns="45719" bIns="45719" anchor="ctr"/>
          <a:lstStyle>
            <a:lvl1pPr>
              <a:tabLst/>
              <a:defRPr sz="1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104" name="Shape 104"/>
          <p:cNvSpPr/>
          <p:nvPr/>
        </p:nvSpPr>
        <p:spPr>
          <a:xfrm>
            <a:off x="253800" y="812519"/>
            <a:ext cx="12458880" cy="1"/>
          </a:xfrm>
          <a:prstGeom prst="line">
            <a:avLst/>
          </a:prstGeom>
          <a:ln w="38160">
            <a:solidFill>
              <a:srgbClr val="3465A4"/>
            </a:solidFill>
            <a:miter/>
          </a:ln>
        </p:spPr>
        <p:txBody>
          <a:bodyPr lIns="45719" rIns="45719"/>
          <a:lstStyle/>
          <a:p>
            <a:pPr algn="l" defTabSz="914400">
              <a:lnSpc>
                <a:spcPct val="100000"/>
              </a:lnSpc>
              <a:tabLst/>
              <a:defRPr sz="1800">
                <a:latin typeface="Arial"/>
                <a:ea typeface="Arial"/>
                <a:cs typeface="Arial"/>
                <a:sym typeface="Arial"/>
              </a:defRPr>
            </a:pPr>
            <a:endParaRPr/>
          </a:p>
        </p:txBody>
      </p:sp>
      <p:pic>
        <p:nvPicPr>
          <p:cNvPr id="105" name="image6.png"/>
          <p:cNvPicPr>
            <a:picLocks noChangeAspect="1"/>
          </p:cNvPicPr>
          <p:nvPr/>
        </p:nvPicPr>
        <p:blipFill>
          <a:blip r:embed="rId2"/>
          <a:stretch>
            <a:fillRect/>
          </a:stretch>
        </p:blipFill>
        <p:spPr>
          <a:xfrm>
            <a:off x="107999" y="9214919"/>
            <a:ext cx="1474561" cy="502561"/>
          </a:xfrm>
          <a:prstGeom prst="rect">
            <a:avLst/>
          </a:prstGeom>
          <a:ln w="12700">
            <a:miter lim="400000"/>
          </a:ln>
        </p:spPr>
      </p:pic>
      <p:sp>
        <p:nvSpPr>
          <p:cNvPr id="5" name="Shape 106">
            <a:extLst>
              <a:ext uri="{FF2B5EF4-FFF2-40B4-BE49-F238E27FC236}">
                <a16:creationId xmlns:a16="http://schemas.microsoft.com/office/drawing/2014/main" id="{DC4D187F-79C8-5542-95FE-D15DF14D0628}"/>
              </a:ext>
            </a:extLst>
          </p:cNvPr>
          <p:cNvSpPr txBox="1">
            <a:spLocks/>
          </p:cNvSpPr>
          <p:nvPr userDrawn="1"/>
        </p:nvSpPr>
        <p:spPr>
          <a:xfrm>
            <a:off x="9862346" y="9160476"/>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 name="Shape 113"/>
          <p:cNvSpPr>
            <a:spLocks noGrp="1"/>
          </p:cNvSpPr>
          <p:nvPr>
            <p:ph type="body" idx="1"/>
          </p:nvPr>
        </p:nvSpPr>
        <p:spPr>
          <a:xfrm>
            <a:off x="762000" y="762000"/>
            <a:ext cx="11468100" cy="8216900"/>
          </a:xfrm>
          <a:prstGeom prst="rect">
            <a:avLst/>
          </a:prstGeom>
        </p:spPr>
        <p:txBody>
          <a:bodyPr lIns="50800" tIns="50800" rIns="50800" bIns="50800" anchor="ctr">
            <a:normAutofit/>
          </a:bodyPr>
          <a:lstStyle>
            <a:lvl1pPr marL="5207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1pPr>
            <a:lvl2pPr marL="10414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2pPr>
            <a:lvl3pPr marL="15621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3pPr>
            <a:lvl4pPr marL="20828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4pPr>
            <a:lvl5pPr marL="26035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sldNum" sz="quarter" idx="2"/>
          </p:nvPr>
        </p:nvSpPr>
        <p:spPr>
          <a:xfrm>
            <a:off x="12255499" y="9283700"/>
            <a:ext cx="342901" cy="355600"/>
          </a:xfrm>
          <a:prstGeom prst="rect">
            <a:avLst/>
          </a:prstGeom>
        </p:spPr>
        <p:txBody>
          <a:bodyPr lIns="50800" tIns="50800" rIns="50800" bIns="50800"/>
          <a:lstStyle>
            <a:lvl1pPr algn="ctr" defTabSz="584200">
              <a:lnSpc>
                <a:spcPct val="100000"/>
              </a:lnSpc>
              <a:tabLst/>
              <a:defRPr sz="18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121" name="Shape 121"/>
          <p:cNvSpPr/>
          <p:nvPr/>
        </p:nvSpPr>
        <p:spPr>
          <a:xfrm>
            <a:off x="253800" y="812519"/>
            <a:ext cx="12458880" cy="1"/>
          </a:xfrm>
          <a:prstGeom prst="line">
            <a:avLst/>
          </a:prstGeom>
          <a:ln w="38160">
            <a:solidFill>
              <a:srgbClr val="3465A4"/>
            </a:solidFill>
            <a:miter/>
          </a:ln>
        </p:spPr>
        <p:txBody>
          <a:bodyPr lIns="45719" rIns="45719"/>
          <a:lstStyle/>
          <a:p>
            <a:pPr algn="l" defTabSz="914400">
              <a:lnSpc>
                <a:spcPct val="100000"/>
              </a:lnSpc>
              <a:tabLst/>
              <a:defRPr sz="1800">
                <a:latin typeface="Arial"/>
                <a:ea typeface="Arial"/>
                <a:cs typeface="Arial"/>
                <a:sym typeface="Arial"/>
              </a:defRPr>
            </a:pPr>
            <a:endParaRPr/>
          </a:p>
        </p:txBody>
      </p:sp>
      <p:pic>
        <p:nvPicPr>
          <p:cNvPr id="122" name="image6.png"/>
          <p:cNvPicPr>
            <a:picLocks noChangeAspect="1"/>
          </p:cNvPicPr>
          <p:nvPr/>
        </p:nvPicPr>
        <p:blipFill>
          <a:blip r:embed="rId2"/>
          <a:stretch>
            <a:fillRect/>
          </a:stretch>
        </p:blipFill>
        <p:spPr>
          <a:xfrm>
            <a:off x="107999" y="9214919"/>
            <a:ext cx="1474561" cy="502561"/>
          </a:xfrm>
          <a:prstGeom prst="rect">
            <a:avLst/>
          </a:prstGeom>
          <a:ln w="12700">
            <a:miter lim="400000"/>
          </a:ln>
        </p:spPr>
      </p:pic>
      <p:sp>
        <p:nvSpPr>
          <p:cNvPr id="123" name="Shape 123"/>
          <p:cNvSpPr>
            <a:spLocks noGrp="1"/>
          </p:cNvSpPr>
          <p:nvPr>
            <p:ph type="sldNum" sz="quarter" idx="2"/>
          </p:nvPr>
        </p:nvSpPr>
        <p:spPr>
          <a:xfrm>
            <a:off x="11325013" y="9205849"/>
            <a:ext cx="3034454" cy="520701"/>
          </a:xfrm>
          <a:prstGeom prst="rect">
            <a:avLst/>
          </a:prstGeom>
        </p:spPr>
        <p:txBody>
          <a:bodyPr lIns="45719" tIns="45719" rIns="45719" bIns="45719" anchor="ctr"/>
          <a:lstStyle>
            <a:lvl1pPr algn="ctr" defTabSz="584200">
              <a:lnSpc>
                <a:spcPct val="100000"/>
              </a:lnSpc>
              <a:tabLst/>
              <a:defRPr sz="2400">
                <a:solidFill>
                  <a:srgbClr val="424242"/>
                </a:solidFill>
                <a:latin typeface="Garamond"/>
                <a:ea typeface="Garamond"/>
                <a:cs typeface="Garamond"/>
                <a:sym typeface="Garamond"/>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hape 106">
            <a:extLst>
              <a:ext uri="{FF2B5EF4-FFF2-40B4-BE49-F238E27FC236}">
                <a16:creationId xmlns:a16="http://schemas.microsoft.com/office/drawing/2014/main" id="{8A324BCA-BCAD-4844-8D84-923A369DC2F8}"/>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0770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Shape 106">
            <a:extLst>
              <a:ext uri="{FF2B5EF4-FFF2-40B4-BE49-F238E27FC236}">
                <a16:creationId xmlns:a16="http://schemas.microsoft.com/office/drawing/2014/main" id="{43BF0AE4-334E-E443-8720-3E3C7387CBD5}"/>
              </a:ext>
            </a:extLst>
          </p:cNvPr>
          <p:cNvSpPr txBox="1">
            <a:spLocks/>
          </p:cNvSpPr>
          <p:nvPr userDrawn="1"/>
        </p:nvSpPr>
        <p:spPr>
          <a:xfrm>
            <a:off x="9780562" y="907530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1977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a:xfrm>
            <a:off x="124179" y="9405902"/>
            <a:ext cx="7678702" cy="255130"/>
          </a:xfrm>
          <a:prstGeom prst="rect">
            <a:avLst/>
          </a:prstGeom>
        </p:spPr>
        <p:txBody>
          <a:bodyPr/>
          <a:lstStyle>
            <a:lvl1pPr>
              <a:defRPr/>
            </a:lvl1pPr>
          </a:lstStyle>
          <a:p>
            <a:endParaRPr lang="en-GB" dirty="0"/>
          </a:p>
        </p:txBody>
      </p:sp>
      <p:sp>
        <p:nvSpPr>
          <p:cNvPr id="5" name="Shape 106">
            <a:extLst>
              <a:ext uri="{FF2B5EF4-FFF2-40B4-BE49-F238E27FC236}">
                <a16:creationId xmlns:a16="http://schemas.microsoft.com/office/drawing/2014/main" id="{0EBCA0DA-107F-2448-A69B-C29ECF134A17}"/>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90997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6" name="Shape 26"/>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27" name="Shape 27"/>
          <p:cNvSpPr/>
          <p:nvPr/>
        </p:nvSpPr>
        <p:spPr>
          <a:xfrm>
            <a:off x="266700" y="93599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28" name="Shape 28"/>
          <p:cNvSpPr/>
          <p:nvPr/>
        </p:nvSpPr>
        <p:spPr>
          <a:xfrm>
            <a:off x="126999" y="7647866"/>
            <a:ext cx="366912" cy="3407380"/>
          </a:xfrm>
          <a:prstGeom prst="rect">
            <a:avLst/>
          </a:prstGeom>
          <a:ln w="12700">
            <a:miter lim="400000"/>
          </a:ln>
          <a:extLst>
            <a:ext uri="{C572A759-6A51-4108-AA02-DFA0A04FC94B}">
              <ma14:wrappingTextBoxFlag xmlns:ma14="http://schemas.microsoft.com/office/mac/drawingml/2011/main" xmlns="" val="1"/>
            </a:ext>
          </a:extLst>
        </p:spPr>
        <p:txBody>
          <a:bodyPr lIns="50760" tIns="50760" rIns="50760" bIns="50760" anchor="ctr">
            <a:spAutoFit/>
          </a:bodyPr>
          <a:lstStyle>
            <a:lvl1pPr>
              <a:lnSpc>
                <a:spcPct val="100000"/>
              </a:lnSpc>
              <a:tabLst>
                <a:tab pos="457200" algn="l"/>
                <a:tab pos="914400" algn="l"/>
                <a:tab pos="1371600" algn="l"/>
              </a:tabLst>
              <a:defRPr>
                <a:latin typeface="Helvetica Neue Medium"/>
                <a:ea typeface="Helvetica Neue Medium"/>
                <a:cs typeface="Helvetica Neue Medium"/>
                <a:sym typeface="Helvetica Neue Medium"/>
              </a:defRPr>
            </a:lvl1pPr>
          </a:lstStyle>
          <a:p>
            <a:r>
              <a:t>physics 212</a:t>
            </a:r>
          </a:p>
        </p:txBody>
      </p:sp>
      <p:sp>
        <p:nvSpPr>
          <p:cNvPr id="29" name="Shape 29"/>
          <p:cNvSpPr>
            <a:spLocks noGrp="1"/>
          </p:cNvSpPr>
          <p:nvPr>
            <p:ph type="title"/>
          </p:nvPr>
        </p:nvSpPr>
        <p:spPr>
          <a:xfrm>
            <a:off x="241300" y="177800"/>
            <a:ext cx="9917113" cy="646113"/>
          </a:xfrm>
          <a:prstGeom prst="rect">
            <a:avLst/>
          </a:prstGeom>
        </p:spPr>
        <p:txBody>
          <a:bodyPr>
            <a:normAutofit/>
          </a:bodyPr>
          <a:lstStyle/>
          <a:p>
            <a:r>
              <a:t>Title Text</a:t>
            </a:r>
          </a:p>
        </p:txBody>
      </p:sp>
      <p:sp>
        <p:nvSpPr>
          <p:cNvPr id="30" name="Shape 30"/>
          <p:cNvSpPr>
            <a:spLocks noGrp="1"/>
          </p:cNvSpPr>
          <p:nvPr>
            <p:ph type="body" idx="1"/>
          </p:nvPr>
        </p:nvSpPr>
        <p:spPr>
          <a:xfrm>
            <a:off x="650875" y="2282825"/>
            <a:ext cx="11701463" cy="565467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xfrm>
            <a:off x="12471400" y="9334500"/>
            <a:ext cx="266904" cy="285470"/>
          </a:xfrm>
          <a:prstGeom prst="rect">
            <a:avLst/>
          </a:prstGeom>
        </p:spPr>
        <p:txBody>
          <a:bodyPr/>
          <a:lstStyle>
            <a:lvl1pPr algn="l">
              <a:lnSpc>
                <a:spcPct val="100000"/>
              </a:lnSpc>
              <a:tabLst/>
              <a:defRPr sz="1800">
                <a:solidFill>
                  <a:srgbClr val="000000"/>
                </a:solidFill>
                <a:latin typeface="Helvetica Neue Medium"/>
                <a:ea typeface="Helvetica Neue Medium"/>
                <a:cs typeface="Helvetica Neue Medium"/>
                <a:sym typeface="Helvetica Neue Medium"/>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39" name="image.png"/>
          <p:cNvPicPr>
            <a:picLocks noChangeAspect="1"/>
          </p:cNvPicPr>
          <p:nvPr/>
        </p:nvPicPr>
        <p:blipFill>
          <a:blip r:embed="rId2"/>
          <a:stretch>
            <a:fillRect/>
          </a:stretch>
        </p:blipFill>
        <p:spPr>
          <a:xfrm>
            <a:off x="9402762" y="8202612"/>
            <a:ext cx="3633788" cy="1238251"/>
          </a:xfrm>
          <a:prstGeom prst="rect">
            <a:avLst/>
          </a:prstGeom>
          <a:ln w="12700">
            <a:miter lim="400000"/>
          </a:ln>
        </p:spPr>
      </p:pic>
      <p:sp>
        <p:nvSpPr>
          <p:cNvPr id="40" name="Shape 40"/>
          <p:cNvSpPr>
            <a:spLocks noGrp="1"/>
          </p:cNvSpPr>
          <p:nvPr>
            <p:ph type="title"/>
          </p:nvPr>
        </p:nvSpPr>
        <p:spPr>
          <a:xfrm>
            <a:off x="975359" y="3029937"/>
            <a:ext cx="11054082" cy="2090703"/>
          </a:xfrm>
          <a:prstGeom prst="rect">
            <a:avLst/>
          </a:prstGeom>
        </p:spPr>
        <p:txBody>
          <a:bodyPr lIns="46799" tIns="46799" rIns="46799" bIns="46799">
            <a:normAutofit/>
          </a:bodyPr>
          <a:lstStyle>
            <a:lvl1pPr>
              <a:lnSpc>
                <a:spcPct val="100000"/>
              </a:lnSpc>
              <a:defRPr sz="4400"/>
            </a:lvl1pPr>
          </a:lstStyle>
          <a:p>
            <a:r>
              <a:t>Title Text</a:t>
            </a:r>
          </a:p>
        </p:txBody>
      </p:sp>
      <p:sp>
        <p:nvSpPr>
          <p:cNvPr id="41" name="Shape 41"/>
          <p:cNvSpPr>
            <a:spLocks noGrp="1"/>
          </p:cNvSpPr>
          <p:nvPr>
            <p:ph type="body" sz="quarter" idx="1"/>
          </p:nvPr>
        </p:nvSpPr>
        <p:spPr>
          <a:xfrm>
            <a:off x="1950720" y="5527040"/>
            <a:ext cx="9103360" cy="2492587"/>
          </a:xfrm>
          <a:prstGeom prst="rect">
            <a:avLst/>
          </a:prstGeom>
        </p:spPr>
        <p:txBody>
          <a:bodyPr lIns="46799" tIns="46799" rIns="46799" bIns="46799">
            <a:normAutofit/>
          </a:bodyPr>
          <a:lstStyle>
            <a:lvl1pPr algn="ctr">
              <a:lnSpc>
                <a:spcPct val="100000"/>
              </a:lnSpc>
              <a:spcBef>
                <a:spcPts val="800"/>
              </a:spcBef>
              <a:defRPr sz="3200"/>
            </a:lvl1pPr>
            <a:lvl2pPr algn="ctr">
              <a:lnSpc>
                <a:spcPct val="100000"/>
              </a:lnSpc>
              <a:spcBef>
                <a:spcPts val="800"/>
              </a:spcBef>
              <a:defRPr sz="3200"/>
            </a:lvl2pPr>
            <a:lvl3pPr algn="ctr">
              <a:lnSpc>
                <a:spcPct val="100000"/>
              </a:lnSpc>
              <a:spcBef>
                <a:spcPts val="800"/>
              </a:spcBef>
              <a:defRPr sz="3200"/>
            </a:lvl3pPr>
            <a:lvl4pPr algn="ctr">
              <a:lnSpc>
                <a:spcPct val="100000"/>
              </a:lnSpc>
              <a:spcBef>
                <a:spcPts val="800"/>
              </a:spcBef>
              <a:defRPr sz="3200"/>
            </a:lvl4pPr>
            <a:lvl5pPr algn="ctr">
              <a:lnSpc>
                <a:spcPct val="100000"/>
              </a:lnSpc>
              <a:spcBef>
                <a:spcPts val="800"/>
              </a:spcBef>
              <a:defRPr sz="32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xfrm>
            <a:off x="6285652" y="8779791"/>
            <a:ext cx="3034455" cy="520701"/>
          </a:xfrm>
          <a:prstGeom prst="rect">
            <a:avLst/>
          </a:prstGeom>
        </p:spPr>
        <p:txBody>
          <a:bodyPr lIns="45719" tIns="45719" rIns="45719" bIns="45719" anchor="ctr"/>
          <a:lstStyle>
            <a:lvl1pPr>
              <a:tabLst/>
              <a:defRPr sz="1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49" name="image.jpeg"/>
          <p:cNvPicPr>
            <a:picLocks noChangeAspect="1"/>
          </p:cNvPicPr>
          <p:nvPr/>
        </p:nvPicPr>
        <p:blipFill>
          <a:blip r:embed="rId2"/>
          <a:srcRect t="16450" b="3007"/>
          <a:stretch>
            <a:fillRect/>
          </a:stretch>
        </p:blipFill>
        <p:spPr>
          <a:xfrm>
            <a:off x="0" y="8832850"/>
            <a:ext cx="1400175" cy="947738"/>
          </a:xfrm>
          <a:prstGeom prst="rect">
            <a:avLst/>
          </a:prstGeom>
          <a:ln w="12700">
            <a:miter lim="400000"/>
          </a:ln>
        </p:spPr>
      </p:pic>
      <p:pic>
        <p:nvPicPr>
          <p:cNvPr id="50" name="image.png"/>
          <p:cNvPicPr>
            <a:picLocks noChangeAspect="1"/>
          </p:cNvPicPr>
          <p:nvPr/>
        </p:nvPicPr>
        <p:blipFill>
          <a:blip r:embed="rId3"/>
          <a:stretch>
            <a:fillRect/>
          </a:stretch>
        </p:blipFill>
        <p:spPr>
          <a:xfrm>
            <a:off x="11741150" y="9123362"/>
            <a:ext cx="1292225" cy="603251"/>
          </a:xfrm>
          <a:prstGeom prst="rect">
            <a:avLst/>
          </a:prstGeom>
          <a:ln w="12700">
            <a:miter lim="400000"/>
          </a:ln>
        </p:spPr>
      </p:pic>
      <p:sp>
        <p:nvSpPr>
          <p:cNvPr id="51" name="Shape 51"/>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52" name="Shape 52"/>
          <p:cNvSpPr/>
          <p:nvPr/>
        </p:nvSpPr>
        <p:spPr>
          <a:xfrm>
            <a:off x="1541462" y="9342436"/>
            <a:ext cx="11171238" cy="1590"/>
          </a:xfrm>
          <a:prstGeom prst="line">
            <a:avLst/>
          </a:prstGeom>
          <a:ln w="20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53" name="Shape 53"/>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54" name="Shape 54"/>
          <p:cNvSpPr>
            <a:spLocks noGrp="1"/>
          </p:cNvSpPr>
          <p:nvPr>
            <p:ph type="body" idx="1"/>
          </p:nvPr>
        </p:nvSpPr>
        <p:spPr>
          <a:xfrm>
            <a:off x="650875" y="2282825"/>
            <a:ext cx="11701463" cy="5654675"/>
          </a:xfrm>
          <a:prstGeom prst="rect">
            <a:avLst/>
          </a:prstGeom>
        </p:spPr>
        <p:txBody>
          <a:bodyPr>
            <a:normAutofit/>
          </a:bodyPr>
          <a:lstStyle>
            <a:lvl1pPr>
              <a:lnSpc>
                <a:spcPct val="93000"/>
              </a:lnSpc>
              <a:defRPr sz="3200">
                <a:latin typeface="Arial"/>
                <a:ea typeface="Arial"/>
                <a:cs typeface="Arial"/>
                <a:sym typeface="Arial"/>
              </a:defRPr>
            </a:lvl1pPr>
            <a:lvl2pPr>
              <a:lnSpc>
                <a:spcPct val="93000"/>
              </a:lnSpc>
              <a:defRPr sz="3200">
                <a:latin typeface="Arial"/>
                <a:ea typeface="Arial"/>
                <a:cs typeface="Arial"/>
                <a:sym typeface="Arial"/>
              </a:defRPr>
            </a:lvl2pPr>
            <a:lvl3pPr>
              <a:lnSpc>
                <a:spcPct val="93000"/>
              </a:lnSpc>
              <a:defRPr sz="3200">
                <a:latin typeface="Arial"/>
                <a:ea typeface="Arial"/>
                <a:cs typeface="Arial"/>
                <a:sym typeface="Arial"/>
              </a:defRPr>
            </a:lvl3pPr>
            <a:lvl4pPr>
              <a:lnSpc>
                <a:spcPct val="93000"/>
              </a:lnSpc>
              <a:defRPr sz="3200">
                <a:latin typeface="Arial"/>
                <a:ea typeface="Arial"/>
                <a:cs typeface="Arial"/>
                <a:sym typeface="Arial"/>
              </a:defRPr>
            </a:lvl4pPr>
            <a:lvl5pPr>
              <a:lnSpc>
                <a:spcPct val="93000"/>
              </a:lnSpc>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1949112" y="9412287"/>
            <a:ext cx="190501" cy="195648"/>
          </a:xfrm>
          <a:prstGeom prst="rect">
            <a:avLst/>
          </a:prstGeom>
        </p:spPr>
        <p:txBody>
          <a:bodyPr/>
          <a:lstStyle>
            <a:lvl1pPr>
              <a:lnSpc>
                <a:spcPct val="92000"/>
              </a:lnSpc>
              <a:tabLst>
                <a:tab pos="457200" algn="l"/>
                <a:tab pos="914400" algn="l"/>
                <a:tab pos="1371600" algn="l"/>
                <a:tab pos="1828800" algn="l"/>
              </a:tabLst>
              <a:defRPr>
                <a:solidFill>
                  <a:srgbClr val="000000"/>
                </a:solidFill>
                <a:latin typeface="+mn-lt"/>
                <a:ea typeface="+mn-ea"/>
                <a:cs typeface="+mn-cs"/>
                <a:sym typeface="Times New Roman"/>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2" name="Shape 62"/>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9" name="Shape 69"/>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70" name="Shape 70"/>
          <p:cNvSpPr>
            <a:spLocks noGrp="1"/>
          </p:cNvSpPr>
          <p:nvPr>
            <p:ph type="body" idx="1"/>
          </p:nvPr>
        </p:nvSpPr>
        <p:spPr>
          <a:xfrm>
            <a:off x="650875" y="2282825"/>
            <a:ext cx="11701463" cy="5654675"/>
          </a:xfrm>
          <a:prstGeom prst="rect">
            <a:avLst/>
          </a:prstGeom>
        </p:spPr>
        <p:txBody>
          <a:bodyPr>
            <a:normAutofit/>
          </a:bodyPr>
          <a:lstStyle>
            <a:lvl1pPr>
              <a:lnSpc>
                <a:spcPct val="93000"/>
              </a:lnSpc>
              <a:defRPr sz="3200">
                <a:latin typeface="Arial"/>
                <a:ea typeface="Arial"/>
                <a:cs typeface="Arial"/>
                <a:sym typeface="Arial"/>
              </a:defRPr>
            </a:lvl1pPr>
            <a:lvl2pPr>
              <a:lnSpc>
                <a:spcPct val="93000"/>
              </a:lnSpc>
              <a:defRPr sz="3200">
                <a:latin typeface="Arial"/>
                <a:ea typeface="Arial"/>
                <a:cs typeface="Arial"/>
                <a:sym typeface="Arial"/>
              </a:defRPr>
            </a:lvl2pPr>
            <a:lvl3pPr>
              <a:lnSpc>
                <a:spcPct val="93000"/>
              </a:lnSpc>
              <a:defRPr sz="3200">
                <a:latin typeface="Arial"/>
                <a:ea typeface="Arial"/>
                <a:cs typeface="Arial"/>
                <a:sym typeface="Arial"/>
              </a:defRPr>
            </a:lvl3pPr>
            <a:lvl4pPr>
              <a:lnSpc>
                <a:spcPct val="93000"/>
              </a:lnSpc>
              <a:defRPr sz="3200">
                <a:latin typeface="Arial"/>
                <a:ea typeface="Arial"/>
                <a:cs typeface="Arial"/>
                <a:sym typeface="Arial"/>
              </a:defRPr>
            </a:lvl4pPr>
            <a:lvl5pPr>
              <a:lnSpc>
                <a:spcPct val="93000"/>
              </a:lnSpc>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
        <p:nvSpPr>
          <p:cNvPr id="5" name="Shape 106">
            <a:extLst>
              <a:ext uri="{FF2B5EF4-FFF2-40B4-BE49-F238E27FC236}">
                <a16:creationId xmlns:a16="http://schemas.microsoft.com/office/drawing/2014/main" id="{534889A0-E880-6048-813A-C3D38129D518}"/>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8" name="Shape 78"/>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79" name="Shape 79"/>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86" name="Shape 86"/>
          <p:cNvSpPr>
            <a:spLocks noGrp="1"/>
          </p:cNvSpPr>
          <p:nvPr>
            <p:ph type="title"/>
          </p:nvPr>
        </p:nvSpPr>
        <p:spPr>
          <a:xfrm>
            <a:off x="975359" y="3029937"/>
            <a:ext cx="11054082" cy="2090703"/>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87" name="Shape 87"/>
          <p:cNvSpPr>
            <a:spLocks noGrp="1"/>
          </p:cNvSpPr>
          <p:nvPr>
            <p:ph type="body" sz="quarter" idx="1"/>
          </p:nvPr>
        </p:nvSpPr>
        <p:spPr>
          <a:xfrm>
            <a:off x="1950720" y="5527040"/>
            <a:ext cx="9103360" cy="2492587"/>
          </a:xfrm>
          <a:prstGeom prst="rect">
            <a:avLst/>
          </a:prstGeom>
        </p:spPr>
        <p:txBody>
          <a:bodyPr>
            <a:normAutofit/>
          </a:bodyPr>
          <a:lstStyle>
            <a:lvl1pPr algn="ctr">
              <a:lnSpc>
                <a:spcPct val="93000"/>
              </a:lnSpc>
              <a:spcBef>
                <a:spcPts val="0"/>
              </a:spcBef>
              <a:defRPr sz="3200">
                <a:latin typeface="Arial"/>
                <a:ea typeface="Arial"/>
                <a:cs typeface="Arial"/>
                <a:sym typeface="Arial"/>
              </a:defRPr>
            </a:lvl1pPr>
            <a:lvl2pPr algn="ctr">
              <a:lnSpc>
                <a:spcPct val="93000"/>
              </a:lnSpc>
              <a:spcBef>
                <a:spcPts val="0"/>
              </a:spcBef>
              <a:defRPr sz="3200">
                <a:latin typeface="Arial"/>
                <a:ea typeface="Arial"/>
                <a:cs typeface="Arial"/>
                <a:sym typeface="Arial"/>
              </a:defRPr>
            </a:lvl2pPr>
            <a:lvl3pPr algn="ctr">
              <a:lnSpc>
                <a:spcPct val="93000"/>
              </a:lnSpc>
              <a:spcBef>
                <a:spcPts val="0"/>
              </a:spcBef>
              <a:defRPr sz="3200">
                <a:latin typeface="Arial"/>
                <a:ea typeface="Arial"/>
                <a:cs typeface="Arial"/>
                <a:sym typeface="Arial"/>
              </a:defRPr>
            </a:lvl3pPr>
            <a:lvl4pPr algn="ctr">
              <a:lnSpc>
                <a:spcPct val="93000"/>
              </a:lnSpc>
              <a:spcBef>
                <a:spcPts val="0"/>
              </a:spcBef>
              <a:defRPr sz="3200">
                <a:latin typeface="Arial"/>
                <a:ea typeface="Arial"/>
                <a:cs typeface="Arial"/>
                <a:sym typeface="Arial"/>
              </a:defRPr>
            </a:lvl4pPr>
            <a:lvl5pPr algn="ctr">
              <a:lnSpc>
                <a:spcPct val="93000"/>
              </a:lnSpc>
              <a:spcBef>
                <a:spcPts val="0"/>
              </a:spcBef>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8" name="Shape 88"/>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Shape 95"/>
          <p:cNvSpPr>
            <a:spLocks noGrp="1"/>
          </p:cNvSpPr>
          <p:nvPr>
            <p:ph type="title"/>
          </p:nvPr>
        </p:nvSpPr>
        <p:spPr>
          <a:xfrm>
            <a:off x="974725" y="0"/>
            <a:ext cx="11052175" cy="1298575"/>
          </a:xfrm>
          <a:prstGeom prst="rect">
            <a:avLst/>
          </a:prstGeom>
        </p:spPr>
        <p:txBody>
          <a:bodyPr lIns="45719" tIns="45719" rIns="45719" bIns="45719">
            <a:normAutofit/>
          </a:bodyPr>
          <a:lstStyle>
            <a:lvl1pPr>
              <a:lnSpc>
                <a:spcPct val="93000"/>
              </a:lnSpc>
              <a:defRPr sz="10800">
                <a:latin typeface="Arial"/>
                <a:ea typeface="Arial"/>
                <a:cs typeface="Arial"/>
                <a:sym typeface="Arial"/>
              </a:defRPr>
            </a:lvl1pPr>
          </a:lstStyle>
          <a:p>
            <a:r>
              <a:t>Title Text</a:t>
            </a:r>
          </a:p>
        </p:txBody>
      </p:sp>
      <p:sp>
        <p:nvSpPr>
          <p:cNvPr id="96" name="Shape 96"/>
          <p:cNvSpPr>
            <a:spLocks noGrp="1"/>
          </p:cNvSpPr>
          <p:nvPr>
            <p:ph type="body" idx="1"/>
          </p:nvPr>
        </p:nvSpPr>
        <p:spPr>
          <a:xfrm>
            <a:off x="1084262" y="1300162"/>
            <a:ext cx="11052176" cy="7585076"/>
          </a:xfrm>
          <a:prstGeom prst="rect">
            <a:avLst/>
          </a:prstGeom>
        </p:spPr>
        <p:txBody>
          <a:bodyPr lIns="45719" tIns="45719" rIns="45719" bIns="45719">
            <a:normAutofit/>
          </a:bodyPr>
          <a:lstStyle>
            <a:lvl1pPr>
              <a:lnSpc>
                <a:spcPct val="93000"/>
              </a:lnSpc>
              <a:spcBef>
                <a:spcPts val="2800"/>
              </a:spcBef>
              <a:defRPr sz="6500">
                <a:latin typeface="Arial"/>
                <a:ea typeface="Arial"/>
                <a:cs typeface="Arial"/>
                <a:sym typeface="Arial"/>
              </a:defRPr>
            </a:lvl1pPr>
            <a:lvl2pPr>
              <a:lnSpc>
                <a:spcPct val="93000"/>
              </a:lnSpc>
              <a:spcBef>
                <a:spcPts val="2800"/>
              </a:spcBef>
              <a:defRPr sz="6500">
                <a:latin typeface="Arial"/>
                <a:ea typeface="Arial"/>
                <a:cs typeface="Arial"/>
                <a:sym typeface="Arial"/>
              </a:defRPr>
            </a:lvl2pPr>
            <a:lvl3pPr>
              <a:lnSpc>
                <a:spcPct val="93000"/>
              </a:lnSpc>
              <a:spcBef>
                <a:spcPts val="2800"/>
              </a:spcBef>
              <a:defRPr sz="6500">
                <a:latin typeface="Arial"/>
                <a:ea typeface="Arial"/>
                <a:cs typeface="Arial"/>
                <a:sym typeface="Arial"/>
              </a:defRPr>
            </a:lvl3pPr>
            <a:lvl4pPr>
              <a:lnSpc>
                <a:spcPct val="93000"/>
              </a:lnSpc>
              <a:spcBef>
                <a:spcPts val="2800"/>
              </a:spcBef>
              <a:defRPr sz="6500">
                <a:latin typeface="Arial"/>
                <a:ea typeface="Arial"/>
                <a:cs typeface="Arial"/>
                <a:sym typeface="Arial"/>
              </a:defRPr>
            </a:lvl4pPr>
            <a:lvl5pPr>
              <a:lnSpc>
                <a:spcPct val="93000"/>
              </a:lnSpc>
              <a:spcBef>
                <a:spcPts val="2800"/>
              </a:spcBef>
              <a:defRPr sz="65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9277985" y="9353929"/>
            <a:ext cx="256541" cy="275467"/>
          </a:xfrm>
          <a:prstGeom prst="rect">
            <a:avLst/>
          </a:prstGeom>
        </p:spPr>
        <p:txBody>
          <a:bodyPr lIns="45719" tIns="45719" rIns="45719" bIns="45719" anchor="ctr"/>
          <a:lstStyle>
            <a:lvl1pPr>
              <a:lnSpc>
                <a:spcPct val="92000"/>
              </a:lnSpc>
              <a:tabLst/>
              <a:defRPr sz="1200">
                <a:solidFill>
                  <a:srgbClr val="FFFFFF"/>
                </a:solidFill>
                <a:latin typeface="+mn-lt"/>
                <a:ea typeface="+mn-ea"/>
                <a:cs typeface="+mn-cs"/>
                <a:sym typeface="Times New Roman"/>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pic>
        <p:nvPicPr>
          <p:cNvPr id="3" name="image.png"/>
          <p:cNvPicPr>
            <a:picLocks noChangeAspect="1"/>
          </p:cNvPicPr>
          <p:nvPr/>
        </p:nvPicPr>
        <p:blipFill>
          <a:blip r:embed="rId17"/>
          <a:stretch>
            <a:fillRect/>
          </a:stretch>
        </p:blipFill>
        <p:spPr>
          <a:xfrm>
            <a:off x="107950" y="9215437"/>
            <a:ext cx="1474788" cy="503238"/>
          </a:xfrm>
          <a:prstGeom prst="rect">
            <a:avLst/>
          </a:prstGeom>
          <a:ln w="12700">
            <a:miter lim="400000"/>
          </a:ln>
        </p:spPr>
      </p:pic>
      <p:sp>
        <p:nvSpPr>
          <p:cNvPr id="4" name="Shape 4"/>
          <p:cNvSpPr>
            <a:spLocks noGrp="1"/>
          </p:cNvSpPr>
          <p:nvPr>
            <p:ph type="title"/>
          </p:nvPr>
        </p:nvSpPr>
        <p:spPr>
          <a:xfrm>
            <a:off x="650240" y="130951"/>
            <a:ext cx="11704320" cy="2144889"/>
          </a:xfrm>
          <a:prstGeom prst="rect">
            <a:avLst/>
          </a:prstGeom>
          <a:ln w="12700">
            <a:miter lim="400000"/>
          </a:ln>
          <a:extLst>
            <a:ext uri="{C572A759-6A51-4108-AA02-DFA0A04FC94B}">
              <ma14:wrappingTextBoxFlag xmlns:ma14="http://schemas.microsoft.com/office/mac/drawingml/2011/main" xmlns="" val="1"/>
            </a:ext>
          </a:extLst>
        </p:spPr>
        <p:txBody>
          <a:bodyPr lIns="50760" tIns="50760" rIns="50760" bIns="50760" anchor="ctr"/>
          <a:lstStyle/>
          <a:p>
            <a:r>
              <a:t>Title Text</a:t>
            </a:r>
          </a:p>
        </p:txBody>
      </p:sp>
      <p:sp>
        <p:nvSpPr>
          <p:cNvPr id="5" name="Shape 5"/>
          <p:cNvSpPr>
            <a:spLocks noGrp="1"/>
          </p:cNvSpPr>
          <p:nvPr>
            <p:ph type="body" idx="1"/>
          </p:nvPr>
        </p:nvSpPr>
        <p:spPr>
          <a:xfrm>
            <a:off x="650240" y="2275839"/>
            <a:ext cx="11704320" cy="747776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6201444" y="9390062"/>
            <a:ext cx="210469" cy="197384"/>
          </a:xfrm>
          <a:prstGeom prst="rect">
            <a:avLst/>
          </a:prstGeom>
          <a:ln w="12700">
            <a:miter lim="400000"/>
          </a:ln>
        </p:spPr>
        <p:txBody>
          <a:bodyPr wrap="none" lIns="0" tIns="0" rIns="0" bIns="0">
            <a:spAutoFit/>
          </a:bodyPr>
          <a:lstStyle>
            <a:lvl1pPr algn="r">
              <a:lnSpc>
                <a:spcPct val="93000"/>
              </a:lnSpc>
              <a:tabLst>
                <a:tab pos="457200" algn="l"/>
                <a:tab pos="914400" algn="l"/>
                <a:tab pos="1371600" algn="l"/>
                <a:tab pos="1828800" algn="l"/>
                <a:tab pos="2286000" algn="l"/>
                <a:tab pos="2743200" algn="l"/>
              </a:tabLst>
              <a:defRPr sz="1400">
                <a:solidFill>
                  <a:srgbClr val="333333"/>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sldNum="0" hdr="0" ftr="0" dt="0"/>
  <p:txStyles>
    <p:titleStyle>
      <a:lvl1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1pPr>
      <a:lvl2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2pPr>
      <a:lvl3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3pPr>
      <a:lvl4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4pPr>
      <a:lvl5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5pPr>
      <a:lvl6pPr marL="0" marR="0" indent="4572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6pPr>
      <a:lvl7pPr marL="0" marR="0" indent="9144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7pPr>
      <a:lvl8pPr marL="0" marR="0" indent="13716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8pPr>
      <a:lvl9pPr marL="0" marR="0" indent="18288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9pPr>
    </p:titleStyle>
    <p:bodyStyle>
      <a:lvl1pPr marL="342900" marR="0" indent="-3429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1pPr>
      <a:lvl2pPr marL="342900" marR="0" indent="1143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2pPr>
      <a:lvl3pPr marL="342900" marR="0" indent="5715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3pPr>
      <a:lvl4pPr marL="342900" marR="0" indent="10287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4pPr>
      <a:lvl5pPr marL="342900" marR="0" indent="14859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5pPr>
      <a:lvl6pPr marL="342900" marR="0" indent="19431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6pPr>
      <a:lvl7pPr marL="342900" marR="0" indent="24003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7pPr>
      <a:lvl8pPr marL="342900" marR="0" indent="28575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8pPr>
      <a:lvl9pPr marL="342900" marR="0" indent="33147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5pPr>
      <a:lvl6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6pPr>
      <a:lvl7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7pPr>
      <a:lvl8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8pPr>
      <a:lvl9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rokudin/tmdcollaboration22"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8.ti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rokudin/tmdcollaboration22"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www.sympy.org/en/index.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1.tiff"/></Relationships>
</file>

<file path=ppt/slides/_rels/slide35.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NULL"/><Relationship Id="rId7"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75.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emf"/><Relationship Id="rId4" Type="http://schemas.openxmlformats.org/officeDocument/2006/relationships/image" Target="../media/image82.png"/><Relationship Id="rId9" Type="http://schemas.openxmlformats.org/officeDocument/2006/relationships/image" Target="../media/image87.pn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emf"/></Relationships>
</file>

<file path=ppt/slides/_rels/slide5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96.emf"/><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03.emf"/><Relationship Id="rId4" Type="http://schemas.openxmlformats.org/officeDocument/2006/relationships/image" Target="../media/image102.emf"/></Relationships>
</file>

<file path=ppt/slides/_rels/slide5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tif"/><Relationship Id="rId12" Type="http://schemas.openxmlformats.org/officeDocument/2006/relationships/image" Target="../media/image114.tif"/><Relationship Id="rId2" Type="http://schemas.openxmlformats.org/officeDocument/2006/relationships/image" Target="../media/image104.png"/><Relationship Id="rId1" Type="http://schemas.openxmlformats.org/officeDocument/2006/relationships/slideLayout" Target="../slideLayouts/slideLayout10.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5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86.png"/><Relationship Id="rId9"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59.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6ACA8B-B6E2-6846-85A6-5554678F3918}"/>
              </a:ext>
            </a:extLst>
          </p:cNvPr>
          <p:cNvPicPr>
            <a:picLocks noChangeAspect="1"/>
          </p:cNvPicPr>
          <p:nvPr/>
        </p:nvPicPr>
        <p:blipFill>
          <a:blip r:embed="rId2"/>
          <a:stretch>
            <a:fillRect/>
          </a:stretch>
        </p:blipFill>
        <p:spPr>
          <a:xfrm>
            <a:off x="-2323" y="0"/>
            <a:ext cx="12996355" cy="9753600"/>
          </a:xfrm>
          <a:prstGeom prst="rect">
            <a:avLst/>
          </a:prstGeom>
        </p:spPr>
      </p:pic>
      <p:grpSp>
        <p:nvGrpSpPr>
          <p:cNvPr id="134" name="Group 134"/>
          <p:cNvGrpSpPr/>
          <p:nvPr/>
        </p:nvGrpSpPr>
        <p:grpSpPr>
          <a:xfrm>
            <a:off x="8445" y="1080983"/>
            <a:ext cx="14189023" cy="4502012"/>
            <a:chOff x="0" y="0"/>
            <a:chExt cx="14189023" cy="4502010"/>
          </a:xfrm>
          <a:noFill/>
        </p:grpSpPr>
        <p:sp>
          <p:nvSpPr>
            <p:cNvPr id="132" name="Shape 132"/>
            <p:cNvSpPr/>
            <p:nvPr/>
          </p:nvSpPr>
          <p:spPr>
            <a:xfrm>
              <a:off x="0" y="0"/>
              <a:ext cx="13004800" cy="2620963"/>
            </a:xfrm>
            <a:prstGeom prst="rect">
              <a:avLst/>
            </a:prstGeom>
            <a:grpFill/>
            <a:ln w="12700" cap="flat">
              <a:noFill/>
              <a:miter lim="400000"/>
            </a:ln>
            <a:effectLst/>
          </p:spPr>
          <p:txBody>
            <a:bodyPr wrap="square" lIns="45719" tIns="45719" rIns="45719" bIns="45719" numCol="1" anchor="t">
              <a:noAutofit/>
            </a:bodyPr>
            <a:lstStyle/>
            <a:p>
              <a:pPr algn="l">
                <a:lnSpc>
                  <a:spcPct val="93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a:solidFill>
                    <a:srgbClr val="FFFFFF"/>
                  </a:solidFill>
                  <a:latin typeface="Arial"/>
                  <a:ea typeface="Arial"/>
                  <a:cs typeface="Arial"/>
                  <a:sym typeface="Arial"/>
                </a:defRPr>
              </a:pPr>
              <a:endParaRPr/>
            </a:p>
          </p:txBody>
        </p:sp>
        <p:sp>
          <p:nvSpPr>
            <p:cNvPr id="133" name="Shape 133"/>
            <p:cNvSpPr/>
            <p:nvPr/>
          </p:nvSpPr>
          <p:spPr>
            <a:xfrm>
              <a:off x="1184223" y="2212455"/>
              <a:ext cx="13004800" cy="228955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4999" tIns="44999" rIns="44999" bIns="44999" numCol="1" anchor="t">
              <a:sp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2800" b="1">
                  <a:solidFill>
                    <a:srgbClr val="FFFFFF"/>
                  </a:solidFill>
                  <a:latin typeface="Arial"/>
                  <a:ea typeface="Arial"/>
                  <a:cs typeface="Arial"/>
                  <a:sym typeface="Arial"/>
                </a:defRPr>
              </a:pPr>
              <a:r>
                <a:rPr dirty="0"/>
                <a:t>  </a:t>
              </a: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effectLst>
                    <a:outerShdw blurRad="12700" dist="25400" dir="2700000" rotWithShape="0">
                      <a:srgbClr val="DDDDDD"/>
                    </a:outerShdw>
                  </a:effectLst>
                  <a:latin typeface="Gill Sans SemiBold"/>
                  <a:ea typeface="Gill Sans SemiBold"/>
                  <a:cs typeface="Gill Sans SemiBold"/>
                  <a:sym typeface="Gill Sans SemiBold"/>
                </a:defRPr>
              </a:pPr>
              <a:r>
                <a:rPr lang="en-US" sz="4800" b="1" dirty="0">
                  <a:sym typeface="Gill Sans SemiBold"/>
                </a:rPr>
                <a:t>Phenomenology of TMDs: lecture I </a:t>
              </a:r>
              <a:endParaRPr lang="en-US" sz="4800" dirty="0">
                <a:effectLst>
                  <a:outerShdw blurRad="12700" dist="25400" dir="2700000" rotWithShape="0">
                    <a:srgbClr val="DDDDDD"/>
                  </a:outerShdw>
                </a:effectLst>
                <a:sym typeface="Gill Sans SemiBold"/>
              </a:endParaRP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effectLst>
                    <a:outerShdw blurRad="12700" dist="25400" dir="2700000" rotWithShape="0">
                      <a:srgbClr val="DDDDDD"/>
                    </a:outerShdw>
                  </a:effectLst>
                  <a:latin typeface="Gill Sans SemiBold"/>
                  <a:ea typeface="Gill Sans SemiBold"/>
                  <a:cs typeface="Gill Sans SemiBold"/>
                  <a:sym typeface="Gill Sans SemiBold"/>
                </a:defRPr>
              </a:pPr>
              <a:r>
                <a:rPr dirty="0"/>
                <a:t> </a:t>
              </a:r>
              <a:endParaRPr sz="3600" b="1" dirty="0">
                <a:latin typeface="Arial"/>
                <a:ea typeface="Arial"/>
                <a:cs typeface="Arial"/>
                <a:sym typeface="Arial"/>
              </a:endParaRP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defRPr>
              </a:pPr>
              <a:r>
                <a:rPr dirty="0"/>
                <a:t>Alexei Prokudin </a:t>
              </a:r>
              <a:r>
                <a:rPr dirty="0">
                  <a:solidFill>
                    <a:srgbClr val="FFFFFF"/>
                  </a:solidFill>
                </a:rPr>
                <a:t>   </a:t>
              </a:r>
              <a:r>
                <a:rPr dirty="0"/>
                <a:t> </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1" name="Text Box 9"/>
          <p:cNvSpPr txBox="1">
            <a:spLocks noChangeArrowheads="1"/>
          </p:cNvSpPr>
          <p:nvPr/>
        </p:nvSpPr>
        <p:spPr bwMode="auto">
          <a:xfrm>
            <a:off x="9062721" y="1228231"/>
            <a:ext cx="1063414"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QCD</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4" name="Text Box 12"/>
          <p:cNvSpPr txBox="1">
            <a:spLocks noChangeArrowheads="1"/>
          </p:cNvSpPr>
          <p:nvPr/>
        </p:nvSpPr>
        <p:spPr bwMode="auto">
          <a:xfrm>
            <a:off x="8141548" y="1740747"/>
            <a:ext cx="3165404"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SU(3)</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sp>
        <p:nvSpPr>
          <p:cNvPr id="23566" name="Text Box 14"/>
          <p:cNvSpPr txBox="1">
            <a:spLocks noChangeArrowheads="1"/>
          </p:cNvSpPr>
          <p:nvPr/>
        </p:nvSpPr>
        <p:spPr bwMode="auto">
          <a:xfrm>
            <a:off x="7048783" y="2456463"/>
            <a:ext cx="5946987"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i="1" dirty="0">
                <a:latin typeface="Gill Sans Light" charset="0"/>
                <a:ea typeface="Gill Sans Light" charset="0"/>
                <a:cs typeface="Gill Sans Light" charset="0"/>
              </a:rPr>
              <a:t>Force carriers: </a:t>
            </a:r>
          </a:p>
          <a:p>
            <a:r>
              <a:rPr lang="en-US" altLang="x-none" sz="2800" dirty="0">
                <a:latin typeface="Gill Sans Light" charset="0"/>
                <a:ea typeface="Gill Sans Light" charset="0"/>
                <a:cs typeface="Gill Sans Light" charset="0"/>
              </a:rPr>
              <a:t>                            gluons (carry </a:t>
            </a:r>
            <a:r>
              <a:rPr lang="en-US" altLang="x-none" sz="2800" dirty="0">
                <a:solidFill>
                  <a:srgbClr val="FF0000"/>
                </a:solidFill>
                <a:latin typeface="Gill Sans Light" charset="0"/>
                <a:ea typeface="Gill Sans Light" charset="0"/>
                <a:cs typeface="Gill Sans Light" charset="0"/>
              </a:rPr>
              <a:t>c</a:t>
            </a:r>
            <a:r>
              <a:rPr lang="en-US" altLang="x-none" sz="2800" dirty="0">
                <a:solidFill>
                  <a:srgbClr val="5C8526"/>
                </a:solidFill>
                <a:latin typeface="Gill Sans Light" charset="0"/>
                <a:ea typeface="Gill Sans Light" charset="0"/>
                <a:cs typeface="Gill Sans Light" charset="0"/>
              </a:rPr>
              <a:t>o</a:t>
            </a:r>
            <a:r>
              <a:rPr lang="en-US" altLang="x-none" sz="2800" dirty="0">
                <a:solidFill>
                  <a:srgbClr val="0000FF"/>
                </a:solidFill>
                <a:latin typeface="Gill Sans Light" charset="0"/>
                <a:ea typeface="Gill Sans Light" charset="0"/>
                <a:cs typeface="Gill Sans Light" charset="0"/>
              </a:rPr>
              <a:t>l</a:t>
            </a:r>
            <a:r>
              <a:rPr lang="en-US" altLang="x-none" sz="2800" dirty="0">
                <a:latin typeface="Gill Sans Light" charset="0"/>
                <a:ea typeface="Gill Sans Light" charset="0"/>
                <a:cs typeface="Gill Sans Light" charset="0"/>
              </a:rPr>
              <a:t>or)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8" name="Text Box 16"/>
          <p:cNvSpPr txBox="1">
            <a:spLocks noChangeArrowheads="1"/>
          </p:cNvSpPr>
          <p:nvPr/>
        </p:nvSpPr>
        <p:spPr bwMode="auto">
          <a:xfrm>
            <a:off x="9931966" y="3686952"/>
            <a:ext cx="1070187"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a:t>
            </a:r>
          </a:p>
        </p:txBody>
      </p:sp>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1" y="5989886"/>
            <a:ext cx="115146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4" name="Text Box 22"/>
          <p:cNvSpPr txBox="1">
            <a:spLocks noChangeArrowheads="1"/>
          </p:cNvSpPr>
          <p:nvPr/>
        </p:nvSpPr>
        <p:spPr bwMode="auto">
          <a:xfrm>
            <a:off x="871502" y="7606454"/>
            <a:ext cx="5499947" cy="494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2800" dirty="0">
                <a:solidFill>
                  <a:srgbClr val="C00000"/>
                </a:solidFill>
                <a:latin typeface="Gill Sans Light" charset="0"/>
                <a:ea typeface="Gill Sans Light" charset="0"/>
                <a:cs typeface="Gill Sans Light" charset="0"/>
              </a:rPr>
              <a:t>Richard Feynman, Nobel Prize 1965</a:t>
            </a:r>
          </a:p>
        </p:txBody>
      </p:sp>
      <p:sp>
        <p:nvSpPr>
          <p:cNvPr id="23575" name="Text Box 23"/>
          <p:cNvSpPr txBox="1">
            <a:spLocks noChangeArrowheads="1"/>
          </p:cNvSpPr>
          <p:nvPr/>
        </p:nvSpPr>
        <p:spPr bwMode="auto">
          <a:xfrm>
            <a:off x="1743005" y="8028658"/>
            <a:ext cx="4023359"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 fundamental work in </a:t>
            </a:r>
          </a:p>
          <a:p>
            <a:pPr>
              <a:lnSpc>
                <a:spcPct val="132000"/>
              </a:lnSpc>
            </a:pPr>
            <a:r>
              <a:rPr lang="en-US" altLang="x-none" sz="2276" b="1" i="1" dirty="0">
                <a:solidFill>
                  <a:srgbClr val="C5000B"/>
                </a:solidFill>
                <a:latin typeface="URW Chancery L" charset="0"/>
              </a:rPr>
              <a:t>quantum electrodynamics</a:t>
            </a:r>
            <a:r>
              <a:rPr lang="en-US" altLang="x-none" sz="2276" b="1" i="1" dirty="0">
                <a:latin typeface="URW Chancery L" charset="0"/>
              </a:rPr>
              <a:t>"</a:t>
            </a:r>
          </a:p>
          <a:p>
            <a:pPr>
              <a:lnSpc>
                <a:spcPct val="132000"/>
              </a:lnSpc>
            </a:pPr>
            <a:r>
              <a:rPr lang="en-US" altLang="x-none" sz="2133" b="1" i="1" dirty="0">
                <a:latin typeface="URW Chancery L" charset="0"/>
              </a:rPr>
              <a:t> </a:t>
            </a:r>
          </a:p>
        </p:txBody>
      </p:sp>
      <p:pic>
        <p:nvPicPr>
          <p:cNvPr id="235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504" y="5786685"/>
            <a:ext cx="598310" cy="5937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7"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0313" y="2980268"/>
            <a:ext cx="1374986" cy="693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8"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3209" y="3723076"/>
            <a:ext cx="1291449" cy="12553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9" name="Text Box 27"/>
          <p:cNvSpPr txBox="1">
            <a:spLocks noChangeArrowheads="1"/>
          </p:cNvSpPr>
          <p:nvPr/>
        </p:nvSpPr>
        <p:spPr bwMode="auto">
          <a:xfrm>
            <a:off x="9931966" y="4352997"/>
            <a:ext cx="1702364"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anti-quark</a:t>
            </a:r>
          </a:p>
        </p:txBody>
      </p:sp>
      <p:pic>
        <p:nvPicPr>
          <p:cNvPr id="23580" name="Picture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7495" y="5588001"/>
            <a:ext cx="5484142" cy="15872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1" name="Text Box 29"/>
          <p:cNvSpPr txBox="1">
            <a:spLocks noChangeArrowheads="1"/>
          </p:cNvSpPr>
          <p:nvPr/>
        </p:nvSpPr>
        <p:spPr bwMode="auto">
          <a:xfrm>
            <a:off x="6606259" y="5120641"/>
            <a:ext cx="1774613"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Interaction</a:t>
            </a:r>
          </a:p>
        </p:txBody>
      </p:sp>
      <p:sp>
        <p:nvSpPr>
          <p:cNvPr id="23582" name="AutoShape 30"/>
          <p:cNvSpPr>
            <a:spLocks/>
          </p:cNvSpPr>
          <p:nvPr/>
        </p:nvSpPr>
        <p:spPr bwMode="auto">
          <a:xfrm rot="5400000">
            <a:off x="10534791" y="5775396"/>
            <a:ext cx="589281" cy="3072836"/>
          </a:xfrm>
          <a:prstGeom prst="rightBrace">
            <a:avLst>
              <a:gd name="adj1" fmla="val 43455"/>
              <a:gd name="adj2" fmla="val 50204"/>
            </a:avLst>
          </a:prstGeom>
          <a:noFill/>
          <a:ln w="180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23583" name="Text Box 31"/>
          <p:cNvSpPr txBox="1">
            <a:spLocks noChangeArrowheads="1"/>
          </p:cNvSpPr>
          <p:nvPr/>
        </p:nvSpPr>
        <p:spPr bwMode="auto">
          <a:xfrm>
            <a:off x="7141350" y="7879644"/>
            <a:ext cx="4827129"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Gluons interact with each other </a:t>
            </a:r>
          </a:p>
          <a:p>
            <a:r>
              <a:rPr lang="en-US" altLang="x-none" sz="3413" dirty="0">
                <a:latin typeface="Gill Sans Light" charset="0"/>
                <a:ea typeface="Gill Sans Light" charset="0"/>
                <a:cs typeface="Gill Sans Light" charset="0"/>
              </a:rPr>
              <a:t>- non abelian theory</a:t>
            </a:r>
          </a:p>
        </p:txBody>
      </p:sp>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
        <p:nvSpPr>
          <p:cNvPr id="23585" name="Text Box 33"/>
          <p:cNvSpPr txBox="1">
            <a:spLocks noChangeArrowheads="1"/>
          </p:cNvSpPr>
          <p:nvPr/>
        </p:nvSpPr>
        <p:spPr bwMode="auto">
          <a:xfrm>
            <a:off x="9931966" y="5120641"/>
            <a:ext cx="115823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3413" dirty="0">
                <a:solidFill>
                  <a:srgbClr val="C5000B"/>
                </a:solidFill>
                <a:latin typeface="Gill Sans Light" charset="0"/>
                <a:ea typeface="Gill Sans Light" charset="0"/>
                <a:cs typeface="Gill Sans Light" charset="0"/>
              </a:rPr>
              <a:t>strong</a:t>
            </a:r>
          </a:p>
        </p:txBody>
      </p:sp>
      <p:pic>
        <p:nvPicPr>
          <p:cNvPr id="23586" name="Picture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1512" y="5251592"/>
            <a:ext cx="1235005" cy="322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794495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idx="4294967295"/>
          </p:nvPr>
        </p:nvSpPr>
        <p:spPr>
          <a:xfrm>
            <a:off x="6913316" y="121920"/>
            <a:ext cx="6053512" cy="627662"/>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000" dirty="0">
                <a:latin typeface="Gill Sans Light" charset="0"/>
                <a:ea typeface="Gill Sans Light" charset="0"/>
                <a:cs typeface="Gill Sans Light" charset="0"/>
              </a:rPr>
              <a:t>Asymptotic freedom</a:t>
            </a:r>
          </a:p>
        </p:txBody>
      </p:sp>
      <p:sp>
        <p:nvSpPr>
          <p:cNvPr id="24578" name="Text Box 2"/>
          <p:cNvSpPr txBox="1">
            <a:spLocks noChangeArrowheads="1"/>
          </p:cNvSpPr>
          <p:nvPr/>
        </p:nvSpPr>
        <p:spPr bwMode="auto">
          <a:xfrm>
            <a:off x="6019031" y="8550204"/>
            <a:ext cx="6348871"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pPr hangingPunct="1"/>
            <a:r>
              <a:rPr lang="en-US" altLang="x-none" sz="3200" dirty="0">
                <a:solidFill>
                  <a:srgbClr val="C00000"/>
                </a:solidFill>
                <a:latin typeface="Gill Sans Light" charset="0"/>
                <a:ea typeface="Gill Sans Light" charset="0"/>
                <a:cs typeface="Gill Sans Light" charset="0"/>
              </a:rPr>
              <a:t>Gross, </a:t>
            </a:r>
            <a:r>
              <a:rPr lang="en-US" altLang="x-none" sz="3200" dirty="0" err="1">
                <a:solidFill>
                  <a:srgbClr val="C00000"/>
                </a:solidFill>
                <a:latin typeface="Gill Sans Light" charset="0"/>
                <a:ea typeface="Gill Sans Light" charset="0"/>
                <a:cs typeface="Gill Sans Light" charset="0"/>
              </a:rPr>
              <a:t>Politzer</a:t>
            </a:r>
            <a:r>
              <a:rPr lang="en-US" altLang="x-none" sz="3200" dirty="0">
                <a:solidFill>
                  <a:srgbClr val="C00000"/>
                </a:solidFill>
                <a:latin typeface="Gill Sans Light" charset="0"/>
                <a:ea typeface="Gill Sans Light" charset="0"/>
                <a:cs typeface="Gill Sans Light" charset="0"/>
              </a:rPr>
              <a:t>, </a:t>
            </a:r>
            <a:r>
              <a:rPr lang="en-US" altLang="x-none" sz="3200" dirty="0" err="1">
                <a:solidFill>
                  <a:srgbClr val="C00000"/>
                </a:solidFill>
                <a:latin typeface="Gill Sans Light" charset="0"/>
                <a:ea typeface="Gill Sans Light" charset="0"/>
                <a:cs typeface="Gill Sans Light" charset="0"/>
              </a:rPr>
              <a:t>Wilczek</a:t>
            </a:r>
            <a:r>
              <a:rPr lang="en-US" altLang="x-none" sz="3200" dirty="0">
                <a:solidFill>
                  <a:srgbClr val="C00000"/>
                </a:solidFill>
                <a:latin typeface="Gill Sans Light" charset="0"/>
                <a:ea typeface="Gill Sans Light" charset="0"/>
                <a:cs typeface="Gill Sans Light" charset="0"/>
              </a:rPr>
              <a:t>, Nobel Prize 2004</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516" y="7091680"/>
            <a:ext cx="1110827" cy="11017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245" y="6938152"/>
            <a:ext cx="1058898"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9351" y="6940409"/>
            <a:ext cx="1058898"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2108" y="6938152"/>
            <a:ext cx="105889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3" name="Text Box 7"/>
          <p:cNvSpPr txBox="1">
            <a:spLocks noChangeArrowheads="1"/>
          </p:cNvSpPr>
          <p:nvPr/>
        </p:nvSpPr>
        <p:spPr bwMode="auto">
          <a:xfrm>
            <a:off x="512517" y="7888676"/>
            <a:ext cx="6335324"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pPr>
              <a:lnSpc>
                <a:spcPct val="132000"/>
              </a:lnSpc>
            </a:pPr>
            <a:r>
              <a:rPr lang="en-US" altLang="x-none" sz="2276" b="1" i="1">
                <a:latin typeface="URW Chancery L" charset="0"/>
              </a:rPr>
              <a:t>“for the discovery of asymptotic freedom </a:t>
            </a:r>
          </a:p>
          <a:p>
            <a:pPr>
              <a:lnSpc>
                <a:spcPct val="132000"/>
              </a:lnSpc>
            </a:pPr>
            <a:r>
              <a:rPr lang="en-US" altLang="x-none" sz="2276" b="1" i="1">
                <a:latin typeface="URW Chancery L" charset="0"/>
              </a:rPr>
              <a:t>in the theory of the strong interaction"</a:t>
            </a:r>
          </a:p>
          <a:p>
            <a:pPr>
              <a:lnSpc>
                <a:spcPct val="132000"/>
              </a:lnSpc>
            </a:pPr>
            <a:r>
              <a:rPr lang="en-US" altLang="x-none" sz="2133" b="1" i="1">
                <a:latin typeface="URW Chancery L" charset="0"/>
              </a:rPr>
              <a:t> </a:t>
            </a:r>
          </a:p>
        </p:txBody>
      </p:sp>
      <p:sp>
        <p:nvSpPr>
          <p:cNvPr id="24585" name="Text Box 9"/>
          <p:cNvSpPr txBox="1">
            <a:spLocks noChangeArrowheads="1"/>
          </p:cNvSpPr>
          <p:nvPr/>
        </p:nvSpPr>
        <p:spPr bwMode="auto">
          <a:xfrm>
            <a:off x="6329680" y="3377637"/>
            <a:ext cx="4666826" cy="1336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At short distances </a:t>
            </a:r>
          </a:p>
          <a:p>
            <a:r>
              <a:rPr lang="en-US" altLang="x-none" sz="3413" dirty="0">
                <a:latin typeface="Gill Sans Light" charset="0"/>
                <a:ea typeface="Gill Sans Light" charset="0"/>
                <a:cs typeface="Gill Sans Light" charset="0"/>
              </a:rPr>
              <a:t>quarks behave as if they were </a:t>
            </a:r>
          </a:p>
          <a:p>
            <a:r>
              <a:rPr lang="en-US" altLang="x-none" sz="3413" dirty="0">
                <a:latin typeface="Gill Sans Light" charset="0"/>
                <a:ea typeface="Gill Sans Light" charset="0"/>
                <a:cs typeface="Gill Sans Light" charset="0"/>
              </a:rPr>
              <a:t>almost free particles!</a:t>
            </a:r>
          </a:p>
        </p:txBody>
      </p:sp>
      <p:sp>
        <p:nvSpPr>
          <p:cNvPr id="24586" name="Text Box 10"/>
          <p:cNvSpPr txBox="1">
            <a:spLocks noChangeArrowheads="1"/>
          </p:cNvSpPr>
          <p:nvPr/>
        </p:nvSpPr>
        <p:spPr bwMode="auto">
          <a:xfrm>
            <a:off x="6329680" y="1636889"/>
            <a:ext cx="4757137" cy="1336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The coupling depends</a:t>
            </a:r>
          </a:p>
          <a:p>
            <a:r>
              <a:rPr lang="en-US" altLang="x-none" sz="3413" dirty="0">
                <a:latin typeface="Gill Sans Light" charset="0"/>
                <a:ea typeface="Gill Sans Light" charset="0"/>
                <a:cs typeface="Gill Sans Light" charset="0"/>
              </a:rPr>
              <a:t>on the scale – consequence of </a:t>
            </a:r>
          </a:p>
          <a:p>
            <a:r>
              <a:rPr lang="en-US" altLang="x-none" sz="3413" dirty="0" err="1">
                <a:latin typeface="Gill Sans Light" charset="0"/>
                <a:ea typeface="Gill Sans Light" charset="0"/>
                <a:cs typeface="Gill Sans Light" charset="0"/>
              </a:rPr>
              <a:t>renormalizability</a:t>
            </a:r>
            <a:r>
              <a:rPr lang="en-US" altLang="x-none" sz="3413" dirty="0">
                <a:latin typeface="Gill Sans Light" charset="0"/>
                <a:ea typeface="Gill Sans Light" charset="0"/>
                <a:cs typeface="Gill Sans Light" charset="0"/>
              </a:rPr>
              <a:t> of the theory</a:t>
            </a:r>
          </a:p>
        </p:txBody>
      </p:sp>
      <p:sp>
        <p:nvSpPr>
          <p:cNvPr id="24587" name="Line 11"/>
          <p:cNvSpPr>
            <a:spLocks noChangeShapeType="1"/>
          </p:cNvSpPr>
          <p:nvPr/>
        </p:nvSpPr>
        <p:spPr bwMode="auto">
          <a:xfrm flipH="1">
            <a:off x="1891453" y="6064189"/>
            <a:ext cx="2819965" cy="2257"/>
          </a:xfrm>
          <a:prstGeom prst="line">
            <a:avLst/>
          </a:prstGeom>
          <a:noFill/>
          <a:ln w="3600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588" name="Text Box 12"/>
          <p:cNvSpPr txBox="1">
            <a:spLocks noChangeArrowheads="1"/>
          </p:cNvSpPr>
          <p:nvPr/>
        </p:nvSpPr>
        <p:spPr bwMode="auto">
          <a:xfrm>
            <a:off x="722567" y="6181927"/>
            <a:ext cx="4048195"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“long” DISTANCE  “short”</a:t>
            </a:r>
          </a:p>
        </p:txBody>
      </p:sp>
      <p:pic>
        <p:nvPicPr>
          <p:cNvPr id="2" name="Picture 1"/>
          <p:cNvPicPr>
            <a:picLocks noChangeAspect="1"/>
          </p:cNvPicPr>
          <p:nvPr/>
        </p:nvPicPr>
        <p:blipFill>
          <a:blip r:embed="rId7"/>
          <a:stretch>
            <a:fillRect/>
          </a:stretch>
        </p:blipFill>
        <p:spPr>
          <a:xfrm>
            <a:off x="512517" y="1116132"/>
            <a:ext cx="5116661" cy="4692293"/>
          </a:xfrm>
          <a:prstGeom prst="rect">
            <a:avLst/>
          </a:prstGeom>
        </p:spPr>
      </p:pic>
    </p:spTree>
    <p:extLst>
      <p:ext uri="{BB962C8B-B14F-4D97-AF65-F5344CB8AC3E}">
        <p14:creationId xmlns:p14="http://schemas.microsoft.com/office/powerpoint/2010/main" val="395148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6727783" y="4095750"/>
            <a:ext cx="5964280" cy="5519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How do we study the structure?</a:t>
            </a:r>
            <a:endParaRPr dirty="0"/>
          </a:p>
        </p:txBody>
      </p:sp>
    </p:spTree>
    <p:extLst>
      <p:ext uri="{BB962C8B-B14F-4D97-AF65-F5344CB8AC3E}">
        <p14:creationId xmlns:p14="http://schemas.microsoft.com/office/powerpoint/2010/main" val="410446912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3541916" y="0"/>
            <a:ext cx="8511540" cy="883227"/>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Scattering as the method of study</a:t>
            </a:r>
          </a:p>
        </p:txBody>
      </p:sp>
      <p:sp>
        <p:nvSpPr>
          <p:cNvPr id="25602" name="Text Box 2"/>
          <p:cNvSpPr txBox="1">
            <a:spLocks noChangeArrowheads="1"/>
          </p:cNvSpPr>
          <p:nvPr/>
        </p:nvSpPr>
        <p:spPr bwMode="auto">
          <a:xfrm>
            <a:off x="63218" y="2989299"/>
            <a:ext cx="5682827"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3413" dirty="0">
                <a:solidFill>
                  <a:srgbClr val="C00000"/>
                </a:solidFill>
                <a:latin typeface="Gill Sans Light" charset="0"/>
                <a:ea typeface="Gill Sans Light" charset="0"/>
                <a:cs typeface="Gill Sans Light" charset="0"/>
              </a:rPr>
              <a:t>Ernest </a:t>
            </a:r>
            <a:r>
              <a:rPr lang="en-US" altLang="x-none" sz="3413" dirty="0" err="1">
                <a:solidFill>
                  <a:srgbClr val="C00000"/>
                </a:solidFill>
                <a:latin typeface="Gill Sans Light" charset="0"/>
                <a:ea typeface="Gill Sans Light" charset="0"/>
                <a:cs typeface="Gill Sans Light" charset="0"/>
              </a:rPr>
              <a:t>Rutherthord</a:t>
            </a:r>
            <a:r>
              <a:rPr lang="en-US" altLang="x-none" sz="3413" dirty="0">
                <a:solidFill>
                  <a:srgbClr val="C00000"/>
                </a:solidFill>
                <a:latin typeface="Gill Sans Light" charset="0"/>
                <a:ea typeface="Gill Sans Light" charset="0"/>
                <a:cs typeface="Gill Sans Light" charset="0"/>
              </a:rPr>
              <a:t>, Nobel Prize 1908</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8507" y="1311769"/>
            <a:ext cx="1110827" cy="11017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748" y="1381761"/>
            <a:ext cx="1187591"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5" name="Text Box 5"/>
          <p:cNvSpPr txBox="1">
            <a:spLocks noChangeArrowheads="1"/>
          </p:cNvSpPr>
          <p:nvPr/>
        </p:nvSpPr>
        <p:spPr bwMode="auto">
          <a:xfrm>
            <a:off x="4391379" y="1332090"/>
            <a:ext cx="7324231" cy="150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his investigations into the disintegration of </a:t>
            </a:r>
          </a:p>
          <a:p>
            <a:pPr>
              <a:lnSpc>
                <a:spcPct val="132000"/>
              </a:lnSpc>
            </a:pPr>
            <a:r>
              <a:rPr lang="en-US" altLang="x-none" sz="2276" b="1" i="1" dirty="0">
                <a:latin typeface="URW Chancery L" charset="0"/>
              </a:rPr>
              <a:t>the elements, and the chemistry of radioactive </a:t>
            </a:r>
          </a:p>
          <a:p>
            <a:pPr>
              <a:lnSpc>
                <a:spcPct val="132000"/>
              </a:lnSpc>
            </a:pPr>
            <a:r>
              <a:rPr lang="en-US" altLang="x-none" sz="2276" b="1" i="1" dirty="0">
                <a:latin typeface="URW Chancery L" charset="0"/>
              </a:rPr>
              <a:t>substances"</a:t>
            </a:r>
          </a:p>
          <a:p>
            <a:pPr>
              <a:lnSpc>
                <a:spcPct val="132000"/>
              </a:lnSpc>
            </a:pPr>
            <a:r>
              <a:rPr lang="en-US" altLang="x-none" sz="2133" b="1" i="1" dirty="0">
                <a:latin typeface="URW Chancery L" charset="0"/>
              </a:rPr>
              <a:t> </a:t>
            </a:r>
          </a:p>
        </p:txBody>
      </p:sp>
      <p:pic>
        <p:nvPicPr>
          <p:cNvPr id="25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395" y="3598898"/>
            <a:ext cx="5427698" cy="53915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7" name="Text Box 7"/>
          <p:cNvSpPr txBox="1">
            <a:spLocks noChangeArrowheads="1"/>
          </p:cNvSpPr>
          <p:nvPr/>
        </p:nvSpPr>
        <p:spPr bwMode="auto">
          <a:xfrm>
            <a:off x="9661032" y="8453121"/>
            <a:ext cx="1072444"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pPr hangingPunct="1"/>
            <a:r>
              <a:rPr lang="en-US" altLang="x-none" sz="3413">
                <a:solidFill>
                  <a:srgbClr val="C00000"/>
                </a:solidFill>
              </a:rPr>
              <a:t> 1911</a:t>
            </a:r>
          </a:p>
        </p:txBody>
      </p:sp>
      <p:sp>
        <p:nvSpPr>
          <p:cNvPr id="25608" name="Text Box 8"/>
          <p:cNvSpPr txBox="1">
            <a:spLocks noChangeArrowheads="1"/>
          </p:cNvSpPr>
          <p:nvPr/>
        </p:nvSpPr>
        <p:spPr bwMode="auto">
          <a:xfrm>
            <a:off x="9839396" y="8954347"/>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Tree>
    <p:extLst>
      <p:ext uri="{BB962C8B-B14F-4D97-AF65-F5344CB8AC3E}">
        <p14:creationId xmlns:p14="http://schemas.microsoft.com/office/powerpoint/2010/main" val="4991796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7088576" y="0"/>
            <a:ext cx="5916224" cy="842268"/>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339" y="2668693"/>
            <a:ext cx="7301653" cy="5201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5" name="Text Box 3"/>
          <p:cNvSpPr txBox="1">
            <a:spLocks noChangeArrowheads="1"/>
          </p:cNvSpPr>
          <p:nvPr/>
        </p:nvSpPr>
        <p:spPr bwMode="auto">
          <a:xfrm rot="19020000">
            <a:off x="5244819" y="3377637"/>
            <a:ext cx="2930596"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 scattered electron</a:t>
            </a:r>
          </a:p>
        </p:txBody>
      </p:sp>
      <p:sp>
        <p:nvSpPr>
          <p:cNvPr id="28676" name="Text Box 4"/>
          <p:cNvSpPr txBox="1">
            <a:spLocks noChangeArrowheads="1"/>
          </p:cNvSpPr>
          <p:nvPr/>
        </p:nvSpPr>
        <p:spPr bwMode="auto">
          <a:xfrm>
            <a:off x="2560320" y="4332676"/>
            <a:ext cx="1411112"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electron</a:t>
            </a:r>
          </a:p>
        </p:txBody>
      </p:sp>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090" y="2047805"/>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024" y="7884160"/>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9" name="Line 7"/>
          <p:cNvSpPr>
            <a:spLocks noChangeShapeType="1"/>
          </p:cNvSpPr>
          <p:nvPr/>
        </p:nvSpPr>
        <p:spPr bwMode="auto">
          <a:xfrm>
            <a:off x="7680961" y="6400801"/>
            <a:ext cx="2047805"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0" name="Line 8"/>
          <p:cNvSpPr>
            <a:spLocks noChangeShapeType="1"/>
          </p:cNvSpPr>
          <p:nvPr/>
        </p:nvSpPr>
        <p:spPr bwMode="auto">
          <a:xfrm>
            <a:off x="7834489" y="6247272"/>
            <a:ext cx="2302933"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1" name="Line 9"/>
          <p:cNvSpPr>
            <a:spLocks noChangeShapeType="1"/>
          </p:cNvSpPr>
          <p:nvPr/>
        </p:nvSpPr>
        <p:spPr bwMode="auto">
          <a:xfrm>
            <a:off x="7936090" y="6041814"/>
            <a:ext cx="2302933" cy="1639147"/>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2" name="Text Box 10"/>
          <p:cNvSpPr txBox="1">
            <a:spLocks noChangeArrowheads="1"/>
          </p:cNvSpPr>
          <p:nvPr/>
        </p:nvSpPr>
        <p:spPr bwMode="auto">
          <a:xfrm>
            <a:off x="6734952" y="1293708"/>
            <a:ext cx="3508587" cy="548639"/>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electrons</a:t>
            </a:r>
          </a:p>
        </p:txBody>
      </p:sp>
      <p:sp>
        <p:nvSpPr>
          <p:cNvPr id="28683" name="Text Box 11"/>
          <p:cNvSpPr txBox="1">
            <a:spLocks noChangeArrowheads="1"/>
          </p:cNvSpPr>
          <p:nvPr/>
        </p:nvSpPr>
        <p:spPr bwMode="auto">
          <a:xfrm>
            <a:off x="10342882" y="6506916"/>
            <a:ext cx="2061350" cy="968587"/>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a:t>
            </a:r>
          </a:p>
          <a:p>
            <a:r>
              <a:rPr lang="en-US" altLang="x-none" sz="2800" dirty="0">
                <a:latin typeface="Gill Sans Light" charset="0"/>
                <a:ea typeface="Gill Sans Light" charset="0"/>
                <a:cs typeface="Gill Sans Light" charset="0"/>
              </a:rPr>
              <a:t>hadrons</a:t>
            </a:r>
          </a:p>
        </p:txBody>
      </p:sp>
      <p:sp>
        <p:nvSpPr>
          <p:cNvPr id="28684" name="Text Box 12"/>
          <p:cNvSpPr txBox="1">
            <a:spLocks noChangeArrowheads="1"/>
          </p:cNvSpPr>
          <p:nvPr/>
        </p:nvSpPr>
        <p:spPr bwMode="auto">
          <a:xfrm rot="1800000">
            <a:off x="5531556" y="5378028"/>
            <a:ext cx="125080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00" dirty="0">
                <a:solidFill>
                  <a:srgbClr val="C5000B"/>
                </a:solidFill>
              </a:rPr>
              <a:t>photon</a:t>
            </a:r>
          </a:p>
        </p:txBody>
      </p:sp>
      <p:sp>
        <p:nvSpPr>
          <p:cNvPr id="28686" name="Text Box 14"/>
          <p:cNvSpPr txBox="1">
            <a:spLocks noChangeArrowheads="1"/>
          </p:cNvSpPr>
          <p:nvPr/>
        </p:nvSpPr>
        <p:spPr bwMode="auto">
          <a:xfrm>
            <a:off x="512516" y="2508392"/>
            <a:ext cx="3483750" cy="492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hangingPunct="1"/>
            <a:r>
              <a:rPr lang="en-US" altLang="x-none" sz="3413" dirty="0" err="1">
                <a:solidFill>
                  <a:srgbClr val="C00000"/>
                </a:solidFill>
                <a:latin typeface="Gill Sans Light" charset="0"/>
                <a:ea typeface="Gill Sans Light" charset="0"/>
                <a:cs typeface="Gill Sans Light" charset="0"/>
              </a:rPr>
              <a:t>Virtuality</a:t>
            </a:r>
            <a:r>
              <a:rPr lang="en-US" altLang="x-none" sz="3413" dirty="0">
                <a:solidFill>
                  <a:srgbClr val="C00000"/>
                </a:solidFill>
                <a:latin typeface="Gill Sans Light" charset="0"/>
                <a:ea typeface="Gill Sans Light" charset="0"/>
                <a:cs typeface="Gill Sans Light" charset="0"/>
              </a:rPr>
              <a:t> of the photon</a:t>
            </a:r>
          </a:p>
        </p:txBody>
      </p:sp>
      <p:pic>
        <p:nvPicPr>
          <p:cNvPr id="286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16" y="168881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0126" y="3151859"/>
            <a:ext cx="1943946" cy="8715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 name="Line 14"/>
          <p:cNvSpPr>
            <a:spLocks noChangeShapeType="1"/>
          </p:cNvSpPr>
          <p:nvPr/>
        </p:nvSpPr>
        <p:spPr bwMode="auto">
          <a:xfrm>
            <a:off x="3840481" y="3736624"/>
            <a:ext cx="1792676" cy="1025031"/>
          </a:xfrm>
          <a:prstGeom prst="line">
            <a:avLst/>
          </a:prstGeom>
          <a:noFill/>
          <a:ln w="36000" cap="flat">
            <a:solidFill>
              <a:srgbClr val="2323D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1527175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7088576" y="0"/>
            <a:ext cx="5916224" cy="842268"/>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339" y="2668693"/>
            <a:ext cx="7301653" cy="5201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5" name="Text Box 3"/>
          <p:cNvSpPr txBox="1">
            <a:spLocks noChangeArrowheads="1"/>
          </p:cNvSpPr>
          <p:nvPr/>
        </p:nvSpPr>
        <p:spPr bwMode="auto">
          <a:xfrm rot="19020000">
            <a:off x="5244819" y="3377637"/>
            <a:ext cx="2930596"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 scattered electron</a:t>
            </a:r>
          </a:p>
        </p:txBody>
      </p:sp>
      <p:sp>
        <p:nvSpPr>
          <p:cNvPr id="28676" name="Text Box 4"/>
          <p:cNvSpPr txBox="1">
            <a:spLocks noChangeArrowheads="1"/>
          </p:cNvSpPr>
          <p:nvPr/>
        </p:nvSpPr>
        <p:spPr bwMode="auto">
          <a:xfrm>
            <a:off x="2560320" y="4332676"/>
            <a:ext cx="1411112"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electron</a:t>
            </a:r>
          </a:p>
        </p:txBody>
      </p:sp>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090" y="2047805"/>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024" y="7884160"/>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9" name="Line 7"/>
          <p:cNvSpPr>
            <a:spLocks noChangeShapeType="1"/>
          </p:cNvSpPr>
          <p:nvPr/>
        </p:nvSpPr>
        <p:spPr bwMode="auto">
          <a:xfrm>
            <a:off x="7680961" y="6400801"/>
            <a:ext cx="2047805"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0" name="Line 8"/>
          <p:cNvSpPr>
            <a:spLocks noChangeShapeType="1"/>
          </p:cNvSpPr>
          <p:nvPr/>
        </p:nvSpPr>
        <p:spPr bwMode="auto">
          <a:xfrm>
            <a:off x="7834489" y="6247272"/>
            <a:ext cx="2302933"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1" name="Line 9"/>
          <p:cNvSpPr>
            <a:spLocks noChangeShapeType="1"/>
          </p:cNvSpPr>
          <p:nvPr/>
        </p:nvSpPr>
        <p:spPr bwMode="auto">
          <a:xfrm>
            <a:off x="7936090" y="6041814"/>
            <a:ext cx="2302933" cy="1639147"/>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2" name="Text Box 10"/>
          <p:cNvSpPr txBox="1">
            <a:spLocks noChangeArrowheads="1"/>
          </p:cNvSpPr>
          <p:nvPr/>
        </p:nvSpPr>
        <p:spPr bwMode="auto">
          <a:xfrm>
            <a:off x="6734952" y="1293708"/>
            <a:ext cx="3508587" cy="548639"/>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electrons</a:t>
            </a:r>
          </a:p>
        </p:txBody>
      </p:sp>
      <p:sp>
        <p:nvSpPr>
          <p:cNvPr id="28683" name="Text Box 11"/>
          <p:cNvSpPr txBox="1">
            <a:spLocks noChangeArrowheads="1"/>
          </p:cNvSpPr>
          <p:nvPr/>
        </p:nvSpPr>
        <p:spPr bwMode="auto">
          <a:xfrm>
            <a:off x="10342882" y="6506916"/>
            <a:ext cx="2061350" cy="968587"/>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a:t>
            </a:r>
          </a:p>
          <a:p>
            <a:r>
              <a:rPr lang="en-US" altLang="x-none" sz="2800" dirty="0">
                <a:latin typeface="Gill Sans Light" charset="0"/>
                <a:ea typeface="Gill Sans Light" charset="0"/>
                <a:cs typeface="Gill Sans Light" charset="0"/>
              </a:rPr>
              <a:t>hadrons</a:t>
            </a:r>
          </a:p>
        </p:txBody>
      </p:sp>
      <p:sp>
        <p:nvSpPr>
          <p:cNvPr id="28684" name="Text Box 12"/>
          <p:cNvSpPr txBox="1">
            <a:spLocks noChangeArrowheads="1"/>
          </p:cNvSpPr>
          <p:nvPr/>
        </p:nvSpPr>
        <p:spPr bwMode="auto">
          <a:xfrm rot="1800000">
            <a:off x="5531556" y="5378028"/>
            <a:ext cx="125080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00" dirty="0">
                <a:solidFill>
                  <a:srgbClr val="C5000B"/>
                </a:solidFill>
              </a:rPr>
              <a:t>photon</a:t>
            </a:r>
          </a:p>
        </p:txBody>
      </p:sp>
      <p:sp>
        <p:nvSpPr>
          <p:cNvPr id="28685" name="Text Box 13"/>
          <p:cNvSpPr txBox="1">
            <a:spLocks noChangeArrowheads="1"/>
          </p:cNvSpPr>
          <p:nvPr/>
        </p:nvSpPr>
        <p:spPr bwMode="auto">
          <a:xfrm>
            <a:off x="512517" y="5610579"/>
            <a:ext cx="4104640" cy="2314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pPr hangingPunct="1"/>
            <a:r>
              <a:rPr lang="en-US" altLang="x-none" sz="3413" dirty="0">
                <a:solidFill>
                  <a:srgbClr val="C00000"/>
                </a:solidFill>
                <a:latin typeface="Gill Sans Light" charset="0"/>
                <a:ea typeface="Gill Sans Light" charset="0"/>
                <a:cs typeface="Gill Sans Light" charset="0"/>
              </a:rPr>
              <a:t>The photon probes </a:t>
            </a:r>
          </a:p>
          <a:p>
            <a:pPr hangingPunct="1"/>
            <a:r>
              <a:rPr lang="en-US" altLang="x-none" sz="3413" dirty="0">
                <a:solidFill>
                  <a:srgbClr val="C00000"/>
                </a:solidFill>
                <a:latin typeface="Gill Sans Light" charset="0"/>
                <a:ea typeface="Gill Sans Light" charset="0"/>
                <a:cs typeface="Gill Sans Light" charset="0"/>
              </a:rPr>
              <a:t>transverse distance of ~1/Q </a:t>
            </a:r>
          </a:p>
          <a:p>
            <a:pPr hangingPunct="1"/>
            <a:r>
              <a:rPr lang="en-US" altLang="x-none" sz="3413" dirty="0">
                <a:solidFill>
                  <a:srgbClr val="C00000"/>
                </a:solidFill>
                <a:latin typeface="Gill Sans Light" charset="0"/>
                <a:ea typeface="Gill Sans Light" charset="0"/>
                <a:cs typeface="Gill Sans Light" charset="0"/>
              </a:rPr>
              <a:t>inside of the proton.</a:t>
            </a:r>
          </a:p>
          <a:p>
            <a:pPr hangingPunct="1"/>
            <a:endParaRPr lang="en-US" altLang="x-none" sz="3413" dirty="0">
              <a:solidFill>
                <a:srgbClr val="C00000"/>
              </a:solidFill>
              <a:latin typeface="Gill Sans Light" charset="0"/>
              <a:ea typeface="Gill Sans Light" charset="0"/>
              <a:cs typeface="Gill Sans Light" charset="0"/>
            </a:endParaRPr>
          </a:p>
          <a:p>
            <a:pPr hangingPunct="1"/>
            <a:r>
              <a:rPr lang="en-US" altLang="x-none" sz="3413" dirty="0">
                <a:solidFill>
                  <a:srgbClr val="C00000"/>
                </a:solidFill>
                <a:latin typeface="Gill Sans Light" charset="0"/>
                <a:ea typeface="Gill Sans Light" charset="0"/>
                <a:cs typeface="Gill Sans Light" charset="0"/>
              </a:rPr>
              <a:t>Asymptotic freedom -</a:t>
            </a:r>
          </a:p>
          <a:p>
            <a:pPr hangingPunct="1"/>
            <a:r>
              <a:rPr lang="en-US" altLang="x-none" sz="3413" dirty="0">
                <a:solidFill>
                  <a:srgbClr val="C00000"/>
                </a:solidFill>
                <a:latin typeface="Gill Sans Light" charset="0"/>
                <a:ea typeface="Gill Sans Light" charset="0"/>
                <a:cs typeface="Gill Sans Light" charset="0"/>
              </a:rPr>
              <a:t>photon scatters off a quark</a:t>
            </a:r>
          </a:p>
        </p:txBody>
      </p:sp>
      <p:sp>
        <p:nvSpPr>
          <p:cNvPr id="28686" name="Text Box 14"/>
          <p:cNvSpPr txBox="1">
            <a:spLocks noChangeArrowheads="1"/>
          </p:cNvSpPr>
          <p:nvPr/>
        </p:nvSpPr>
        <p:spPr bwMode="auto">
          <a:xfrm>
            <a:off x="512516" y="2508392"/>
            <a:ext cx="3483750" cy="492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hangingPunct="1"/>
            <a:r>
              <a:rPr lang="en-US" altLang="x-none" sz="3413" dirty="0" err="1">
                <a:solidFill>
                  <a:srgbClr val="C00000"/>
                </a:solidFill>
                <a:latin typeface="Gill Sans Light" charset="0"/>
                <a:ea typeface="Gill Sans Light" charset="0"/>
                <a:cs typeface="Gill Sans Light" charset="0"/>
              </a:rPr>
              <a:t>Virtuality</a:t>
            </a:r>
            <a:r>
              <a:rPr lang="en-US" altLang="x-none" sz="3413" dirty="0">
                <a:solidFill>
                  <a:srgbClr val="C00000"/>
                </a:solidFill>
                <a:latin typeface="Gill Sans Light" charset="0"/>
                <a:ea typeface="Gill Sans Light" charset="0"/>
                <a:cs typeface="Gill Sans Light" charset="0"/>
              </a:rPr>
              <a:t> of the photon</a:t>
            </a:r>
          </a:p>
        </p:txBody>
      </p:sp>
      <p:pic>
        <p:nvPicPr>
          <p:cNvPr id="286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16" y="168881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91148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241" y="2844800"/>
            <a:ext cx="3953368" cy="3820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699" name="Text Box 3"/>
          <p:cNvSpPr txBox="1">
            <a:spLocks noChangeArrowheads="1"/>
          </p:cNvSpPr>
          <p:nvPr/>
        </p:nvSpPr>
        <p:spPr bwMode="auto">
          <a:xfrm>
            <a:off x="5581227" y="2305192"/>
            <a:ext cx="6127609" cy="2045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Electromagnetic probe resolves a quark </a:t>
            </a:r>
          </a:p>
          <a:p>
            <a:r>
              <a:rPr lang="en-US" altLang="x-none" sz="3413" dirty="0">
                <a:latin typeface="Gill Sans Light" charset="0"/>
                <a:ea typeface="Gill Sans Light" charset="0"/>
                <a:cs typeface="Gill Sans Light" charset="0"/>
              </a:rPr>
              <a:t>or anti-quark with momentum p=</a:t>
            </a:r>
            <a:r>
              <a:rPr lang="en-US" altLang="x-none" sz="3413" dirty="0" err="1">
                <a:latin typeface="Gill Sans Light" charset="0"/>
                <a:ea typeface="Gill Sans Light" charset="0"/>
                <a:cs typeface="Gill Sans Light" charset="0"/>
              </a:rPr>
              <a:t>xP</a:t>
            </a:r>
            <a:r>
              <a:rPr lang="en-US" altLang="x-none" sz="3413" dirty="0">
                <a:latin typeface="Gill Sans Light" charset="0"/>
                <a:ea typeface="Gill Sans Light" charset="0"/>
                <a:cs typeface="Gill Sans Light" charset="0"/>
              </a:rPr>
              <a:t> </a:t>
            </a:r>
          </a:p>
          <a:p>
            <a:r>
              <a:rPr lang="en-US" altLang="x-none" sz="3413" dirty="0">
                <a:latin typeface="Gill Sans Light" charset="0"/>
                <a:ea typeface="Gill Sans Light" charset="0"/>
                <a:cs typeface="Gill Sans Light" charset="0"/>
              </a:rPr>
              <a:t>inside of the proton of momentum P.</a:t>
            </a:r>
          </a:p>
        </p:txBody>
      </p:sp>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97" y="4255913"/>
            <a:ext cx="2928337"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1" name="Text Box 5"/>
          <p:cNvSpPr txBox="1">
            <a:spLocks noChangeArrowheads="1"/>
          </p:cNvSpPr>
          <p:nvPr/>
        </p:nvSpPr>
        <p:spPr bwMode="auto">
          <a:xfrm>
            <a:off x="9112392" y="4608125"/>
            <a:ext cx="3366347" cy="666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4345"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3413" dirty="0" err="1">
                <a:latin typeface="Gill Sans Light" charset="0"/>
                <a:ea typeface="Gill Sans Light" charset="0"/>
                <a:cs typeface="Gill Sans Light" charset="0"/>
              </a:rPr>
              <a:t>Bjorken</a:t>
            </a:r>
            <a:r>
              <a:rPr lang="en-US" altLang="x-none" sz="3413" dirty="0">
                <a:latin typeface="Gill Sans Light" charset="0"/>
                <a:ea typeface="Gill Sans Light" charset="0"/>
                <a:cs typeface="Gill Sans Light" charset="0"/>
              </a:rPr>
              <a:t> variable</a:t>
            </a:r>
          </a:p>
        </p:txBody>
      </p:sp>
      <p:sp>
        <p:nvSpPr>
          <p:cNvPr id="29702" name="Text Box 6"/>
          <p:cNvSpPr txBox="1">
            <a:spLocks noChangeArrowheads="1"/>
          </p:cNvSpPr>
          <p:nvPr/>
        </p:nvSpPr>
        <p:spPr bwMode="auto">
          <a:xfrm>
            <a:off x="5581228" y="6143415"/>
            <a:ext cx="6057618"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Gives the fraction of longitudinal </a:t>
            </a:r>
          </a:p>
          <a:p>
            <a:r>
              <a:rPr lang="en-US" altLang="x-none" sz="3413" dirty="0">
                <a:latin typeface="Gill Sans Light" charset="0"/>
                <a:ea typeface="Gill Sans Light" charset="0"/>
                <a:cs typeface="Gill Sans Light" charset="0"/>
              </a:rPr>
              <a:t>momentum of the proton carried </a:t>
            </a:r>
          </a:p>
          <a:p>
            <a:r>
              <a:rPr lang="en-US" altLang="x-none" sz="3413" dirty="0">
                <a:latin typeface="Gill Sans Light" charset="0"/>
                <a:ea typeface="Gill Sans Light" charset="0"/>
                <a:cs typeface="Gill Sans Light" charset="0"/>
              </a:rPr>
              <a:t>by the </a:t>
            </a:r>
            <a:r>
              <a:rPr lang="en-US" altLang="x-none" sz="3413" dirty="0" err="1">
                <a:latin typeface="Gill Sans Light" charset="0"/>
                <a:ea typeface="Gill Sans Light" charset="0"/>
                <a:cs typeface="Gill Sans Light" charset="0"/>
              </a:rPr>
              <a:t>parton</a:t>
            </a:r>
            <a:r>
              <a:rPr lang="en-US" altLang="x-none" sz="3413" dirty="0">
                <a:latin typeface="Gill Sans Light" charset="0"/>
                <a:ea typeface="Gill Sans Light" charset="0"/>
                <a:cs typeface="Gill Sans Light" charset="0"/>
              </a:rPr>
              <a:t> </a:t>
            </a:r>
          </a:p>
        </p:txBody>
      </p:sp>
    </p:spTree>
    <p:extLst>
      <p:ext uri="{BB962C8B-B14F-4D97-AF65-F5344CB8AC3E}">
        <p14:creationId xmlns:p14="http://schemas.microsoft.com/office/powerpoint/2010/main" val="19976390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B50FFF-0078-B840-BEF6-8C5D3AE23868}"/>
              </a:ext>
            </a:extLst>
          </p:cNvPr>
          <p:cNvPicPr>
            <a:picLocks noChangeAspect="1"/>
          </p:cNvPicPr>
          <p:nvPr/>
        </p:nvPicPr>
        <p:blipFill>
          <a:blip r:embed="rId3"/>
          <a:stretch>
            <a:fillRect/>
          </a:stretch>
        </p:blipFill>
        <p:spPr>
          <a:xfrm>
            <a:off x="169505" y="865143"/>
            <a:ext cx="7771100" cy="8029476"/>
          </a:xfrm>
          <a:prstGeom prst="rect">
            <a:avLst/>
          </a:prstGeom>
        </p:spPr>
      </p:pic>
      <p:sp>
        <p:nvSpPr>
          <p:cNvPr id="30722" name="Text Box 2"/>
          <p:cNvSpPr txBox="1">
            <a:spLocks noChangeArrowheads="1"/>
          </p:cNvSpPr>
          <p:nvPr/>
        </p:nvSpPr>
        <p:spPr bwMode="auto">
          <a:xfrm>
            <a:off x="8024143" y="1282418"/>
            <a:ext cx="2966720" cy="2045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Experimental data</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r>
              <a:rPr lang="en-US" altLang="x-none" sz="3413" dirty="0">
                <a:latin typeface="Gill Sans Light" charset="0"/>
                <a:ea typeface="Gill Sans Light" charset="0"/>
                <a:cs typeface="Gill Sans Light" charset="0"/>
              </a:rPr>
              <a:t>Behavior is almost flat</a:t>
            </a:r>
          </a:p>
          <a:p>
            <a:r>
              <a:rPr lang="en-US" altLang="x-none" sz="3413" dirty="0">
                <a:latin typeface="Gill Sans Light" charset="0"/>
                <a:ea typeface="Gill Sans Light" charset="0"/>
                <a:cs typeface="Gill Sans Light" charset="0"/>
              </a:rPr>
              <a:t>– </a:t>
            </a:r>
            <a:r>
              <a:rPr lang="en-US" altLang="x-none" sz="3413" dirty="0">
                <a:solidFill>
                  <a:srgbClr val="C5000B"/>
                </a:solidFill>
                <a:latin typeface="Gill Sans Light" charset="0"/>
                <a:ea typeface="Gill Sans Light" charset="0"/>
                <a:cs typeface="Gill Sans Light" charset="0"/>
              </a:rPr>
              <a:t>quarks are </a:t>
            </a:r>
            <a:r>
              <a:rPr lang="en-US" altLang="x-none" sz="3413" dirty="0" err="1">
                <a:solidFill>
                  <a:srgbClr val="C5000B"/>
                </a:solidFill>
                <a:latin typeface="Gill Sans Light" charset="0"/>
                <a:ea typeface="Gill Sans Light" charset="0"/>
                <a:cs typeface="Gill Sans Light" charset="0"/>
              </a:rPr>
              <a:t>pointlike</a:t>
            </a:r>
            <a:r>
              <a:rPr lang="en-US" altLang="x-none" sz="3413" dirty="0">
                <a:latin typeface="Gill Sans Light" charset="0"/>
                <a:ea typeface="Gill Sans Light" charset="0"/>
                <a:cs typeface="Gill Sans Light" charset="0"/>
              </a:rPr>
              <a:t> </a:t>
            </a:r>
          </a:p>
        </p:txBody>
      </p:sp>
      <p:sp>
        <p:nvSpPr>
          <p:cNvPr id="30724" name="Line 4"/>
          <p:cNvSpPr>
            <a:spLocks noChangeShapeType="1"/>
          </p:cNvSpPr>
          <p:nvPr/>
        </p:nvSpPr>
        <p:spPr bwMode="auto">
          <a:xfrm flipH="1">
            <a:off x="6398543" y="2560321"/>
            <a:ext cx="2307449" cy="3327964"/>
          </a:xfrm>
          <a:prstGeom prst="line">
            <a:avLst/>
          </a:prstGeom>
          <a:noFill/>
          <a:ln w="36000" cap="flat">
            <a:solidFill>
              <a:srgbClr val="C5000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530" y="2047806"/>
            <a:ext cx="2474524"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spTree>
    <p:extLst>
      <p:ext uri="{BB962C8B-B14F-4D97-AF65-F5344CB8AC3E}">
        <p14:creationId xmlns:p14="http://schemas.microsoft.com/office/powerpoint/2010/main" val="7104305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540000">
            <a:off x="241584" y="1216944"/>
            <a:ext cx="7337778" cy="61705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771" name="Text Box 3"/>
          <p:cNvSpPr txBox="1">
            <a:spLocks noChangeArrowheads="1"/>
          </p:cNvSpPr>
          <p:nvPr/>
        </p:nvSpPr>
        <p:spPr bwMode="auto">
          <a:xfrm>
            <a:off x="8024143" y="3533424"/>
            <a:ext cx="4303324" cy="4048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sz="3129" dirty="0">
                <a:latin typeface="Gill Sans Light" charset="0"/>
                <a:ea typeface="Gill Sans Light" charset="0"/>
                <a:cs typeface="Gill Sans Light" charset="0"/>
              </a:rPr>
              <a:t>Unlike the proton itself:</a:t>
            </a:r>
          </a:p>
          <a:p>
            <a:endParaRPr lang="en-US" altLang="x-none" sz="3129" dirty="0">
              <a:latin typeface="Gill Sans Light" charset="0"/>
              <a:ea typeface="Gill Sans Light" charset="0"/>
              <a:cs typeface="Gill Sans Light" charset="0"/>
            </a:endParaRPr>
          </a:p>
          <a:p>
            <a:r>
              <a:rPr lang="en-US" altLang="x-none" sz="3129" dirty="0">
                <a:latin typeface="Gill Sans Light" charset="0"/>
                <a:ea typeface="Gill Sans Light" charset="0"/>
                <a:cs typeface="Gill Sans Light" charset="0"/>
              </a:rPr>
              <a:t>Proton size </a:t>
            </a:r>
            <a:r>
              <a:rPr lang="en-US" altLang="x-none" sz="3129" dirty="0">
                <a:solidFill>
                  <a:srgbClr val="C5000B"/>
                </a:solidFill>
                <a:latin typeface="Gill Sans Light" charset="0"/>
                <a:ea typeface="Gill Sans Light" charset="0"/>
                <a:cs typeface="Gill Sans Light" charset="0"/>
              </a:rPr>
              <a:t>~ 1 </a:t>
            </a:r>
            <a:r>
              <a:rPr lang="en-US" altLang="x-none" sz="3129" dirty="0" err="1">
                <a:solidFill>
                  <a:srgbClr val="C5000B"/>
                </a:solidFill>
                <a:latin typeface="Gill Sans Light" charset="0"/>
                <a:ea typeface="Gill Sans Light" charset="0"/>
                <a:cs typeface="Gill Sans Light" charset="0"/>
              </a:rPr>
              <a:t>fm</a:t>
            </a:r>
            <a:endParaRPr lang="en-US" altLang="x-none" sz="3129" dirty="0">
              <a:solidFill>
                <a:srgbClr val="C5000B"/>
              </a:solidFill>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p:txBody>
      </p:sp>
      <p:sp>
        <p:nvSpPr>
          <p:cNvPr id="32772" name="Freeform 4"/>
          <p:cNvSpPr>
            <a:spLocks noChangeArrowheads="1"/>
          </p:cNvSpPr>
          <p:nvPr/>
        </p:nvSpPr>
        <p:spPr bwMode="auto">
          <a:xfrm>
            <a:off x="1792675" y="2815451"/>
            <a:ext cx="5375770" cy="2305190"/>
          </a:xfrm>
          <a:custGeom>
            <a:avLst/>
            <a:gdLst>
              <a:gd name="T0" fmla="*/ 0 w 10501"/>
              <a:gd name="T1" fmla="*/ 0 h 4501"/>
              <a:gd name="T2" fmla="*/ 10500 w 10501"/>
              <a:gd name="T3" fmla="*/ 4500 h 4501"/>
            </a:gdLst>
            <a:ahLst/>
            <a:cxnLst>
              <a:cxn ang="0">
                <a:pos x="T0" y="T1"/>
              </a:cxn>
              <a:cxn ang="0">
                <a:pos x="T2" y="T3"/>
              </a:cxn>
            </a:cxnLst>
            <a:rect l="0" t="0" r="r" b="b"/>
            <a:pathLst>
              <a:path w="10501" h="4501">
                <a:moveTo>
                  <a:pt x="0" y="0"/>
                </a:moveTo>
                <a:cubicBezTo>
                  <a:pt x="1500" y="2501"/>
                  <a:pt x="6500" y="4000"/>
                  <a:pt x="10500" y="4500"/>
                </a:cubicBezTo>
              </a:path>
            </a:pathLst>
          </a:custGeom>
          <a:noFill/>
          <a:ln w="72000" cap="flat">
            <a:solidFill>
              <a:srgbClr val="C5000B">
                <a:alpha val="45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2773" name="Rectangle 5"/>
          <p:cNvSpPr>
            <a:spLocks noChangeArrowheads="1"/>
          </p:cNvSpPr>
          <p:nvPr/>
        </p:nvSpPr>
        <p:spPr bwMode="auto">
          <a:xfrm>
            <a:off x="4863254" y="1792676"/>
            <a:ext cx="2302933" cy="2302933"/>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32774" name="Rectangle 6"/>
          <p:cNvSpPr>
            <a:spLocks noChangeArrowheads="1"/>
          </p:cNvSpPr>
          <p:nvPr/>
        </p:nvSpPr>
        <p:spPr bwMode="auto">
          <a:xfrm>
            <a:off x="1025031" y="5630898"/>
            <a:ext cx="6143414" cy="767644"/>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8"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spTree>
    <p:extLst>
      <p:ext uri="{BB962C8B-B14F-4D97-AF65-F5344CB8AC3E}">
        <p14:creationId xmlns:p14="http://schemas.microsoft.com/office/powerpoint/2010/main" val="13215678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Group 185"/>
          <p:cNvGrpSpPr/>
          <p:nvPr/>
        </p:nvGrpSpPr>
        <p:grpSpPr>
          <a:xfrm>
            <a:off x="196850" y="1785937"/>
            <a:ext cx="11025373" cy="5683282"/>
            <a:chOff x="0" y="0"/>
            <a:chExt cx="11025372" cy="5683280"/>
          </a:xfrm>
        </p:grpSpPr>
        <p:sp>
          <p:nvSpPr>
            <p:cNvPr id="177" name="Shape 177"/>
            <p:cNvSpPr/>
            <p:nvPr/>
          </p:nvSpPr>
          <p:spPr>
            <a:xfrm>
              <a:off x="7962900" y="0"/>
              <a:ext cx="3062474" cy="12183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Lst>
                <a:defRPr sz="3600">
                  <a:solidFill>
                    <a:srgbClr val="2C4ABF"/>
                  </a:solidFill>
                </a:defRPr>
              </a:pPr>
              <a:r>
                <a:t>Know what we </a:t>
              </a:r>
            </a:p>
            <a:p>
              <a:pPr>
                <a:lnSpc>
                  <a:spcPct val="116000"/>
                </a:lnSpc>
                <a:tabLst>
                  <a:tab pos="457200" algn="l"/>
                  <a:tab pos="914400" algn="l"/>
                  <a:tab pos="1371600" algn="l"/>
                  <a:tab pos="1828800" algn="l"/>
                  <a:tab pos="2286000" algn="l"/>
                </a:tabLst>
                <a:defRPr sz="3600">
                  <a:solidFill>
                    <a:srgbClr val="2C4ABF"/>
                  </a:solidFill>
                </a:defRPr>
              </a:pPr>
              <a:r>
                <a:t>are made of ! </a:t>
              </a:r>
            </a:p>
          </p:txBody>
        </p:sp>
        <p:grpSp>
          <p:nvGrpSpPr>
            <p:cNvPr id="183" name="Group 183"/>
            <p:cNvGrpSpPr/>
            <p:nvPr/>
          </p:nvGrpSpPr>
          <p:grpSpPr>
            <a:xfrm>
              <a:off x="0" y="433387"/>
              <a:ext cx="5864225" cy="5249894"/>
              <a:chOff x="0" y="0"/>
              <a:chExt cx="5864225" cy="5249893"/>
            </a:xfrm>
          </p:grpSpPr>
          <p:grpSp>
            <p:nvGrpSpPr>
              <p:cNvPr id="181" name="Group 181"/>
              <p:cNvGrpSpPr/>
              <p:nvPr/>
            </p:nvGrpSpPr>
            <p:grpSpPr>
              <a:xfrm>
                <a:off x="0" y="0"/>
                <a:ext cx="5864225" cy="4994275"/>
                <a:chOff x="0" y="0"/>
                <a:chExt cx="5864225" cy="4994275"/>
              </a:xfrm>
            </p:grpSpPr>
            <p:pic>
              <p:nvPicPr>
                <p:cNvPr id="178" name="image.jpeg"/>
                <p:cNvPicPr>
                  <a:picLocks noChangeAspect="1"/>
                </p:cNvPicPr>
                <p:nvPr/>
              </p:nvPicPr>
              <p:blipFill>
                <a:blip r:embed="rId2"/>
                <a:stretch>
                  <a:fillRect/>
                </a:stretch>
              </p:blipFill>
              <p:spPr>
                <a:xfrm>
                  <a:off x="541337" y="0"/>
                  <a:ext cx="5322888" cy="4605338"/>
                </a:xfrm>
                <a:prstGeom prst="rect">
                  <a:avLst/>
                </a:prstGeom>
                <a:ln w="12700" cap="flat">
                  <a:noFill/>
                  <a:miter lim="400000"/>
                </a:ln>
                <a:effectLst/>
              </p:spPr>
            </p:pic>
            <p:pic>
              <p:nvPicPr>
                <p:cNvPr id="179" name="image.png"/>
                <p:cNvPicPr>
                  <a:picLocks noChangeAspect="1"/>
                </p:cNvPicPr>
                <p:nvPr/>
              </p:nvPicPr>
              <p:blipFill>
                <a:blip r:embed="rId3"/>
                <a:stretch>
                  <a:fillRect/>
                </a:stretch>
              </p:blipFill>
              <p:spPr>
                <a:xfrm>
                  <a:off x="0" y="2817812"/>
                  <a:ext cx="2490788" cy="2176463"/>
                </a:xfrm>
                <a:prstGeom prst="rect">
                  <a:avLst/>
                </a:prstGeom>
                <a:ln w="12700" cap="flat">
                  <a:noFill/>
                  <a:miter lim="400000"/>
                </a:ln>
                <a:effectLst/>
              </p:spPr>
            </p:pic>
            <p:pic>
              <p:nvPicPr>
                <p:cNvPr id="180" name="image.png"/>
                <p:cNvPicPr>
                  <a:picLocks noChangeAspect="1"/>
                </p:cNvPicPr>
                <p:nvPr/>
              </p:nvPicPr>
              <p:blipFill>
                <a:blip r:embed="rId3"/>
                <a:stretch>
                  <a:fillRect/>
                </a:stretch>
              </p:blipFill>
              <p:spPr>
                <a:xfrm rot="19860000">
                  <a:off x="1789112" y="3187700"/>
                  <a:ext cx="1081088" cy="944563"/>
                </a:xfrm>
                <a:prstGeom prst="rect">
                  <a:avLst/>
                </a:prstGeom>
                <a:ln w="12700" cap="flat">
                  <a:noFill/>
                  <a:miter lim="400000"/>
                </a:ln>
                <a:effectLst/>
              </p:spPr>
            </p:pic>
          </p:grpSp>
          <p:pic>
            <p:nvPicPr>
              <p:cNvPr id="182" name="image.png"/>
              <p:cNvPicPr>
                <a:picLocks noChangeAspect="1"/>
              </p:cNvPicPr>
              <p:nvPr/>
            </p:nvPicPr>
            <p:blipFill>
              <a:blip r:embed="rId3"/>
              <a:stretch>
                <a:fillRect/>
              </a:stretch>
            </p:blipFill>
            <p:spPr>
              <a:xfrm rot="19860000">
                <a:off x="1892300" y="4102100"/>
                <a:ext cx="1082675" cy="944563"/>
              </a:xfrm>
              <a:prstGeom prst="rect">
                <a:avLst/>
              </a:prstGeom>
              <a:ln w="12700" cap="flat">
                <a:noFill/>
                <a:miter lim="400000"/>
              </a:ln>
              <a:effectLst/>
            </p:spPr>
          </p:pic>
        </p:grpSp>
        <p:sp>
          <p:nvSpPr>
            <p:cNvPr id="184" name="Shape 184"/>
            <p:cNvSpPr/>
            <p:nvPr/>
          </p:nvSpPr>
          <p:spPr>
            <a:xfrm rot="14100000">
              <a:off x="6085681" y="669131"/>
              <a:ext cx="688976" cy="1725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188" name="Group 188"/>
          <p:cNvGrpSpPr/>
          <p:nvPr/>
        </p:nvGrpSpPr>
        <p:grpSpPr>
          <a:xfrm>
            <a:off x="6270625" y="4208462"/>
            <a:ext cx="5877409" cy="1822325"/>
            <a:chOff x="0" y="0"/>
            <a:chExt cx="5877408" cy="1822324"/>
          </a:xfrm>
        </p:grpSpPr>
        <p:sp>
          <p:nvSpPr>
            <p:cNvPr id="186" name="Shape 186"/>
            <p:cNvSpPr/>
            <p:nvPr/>
          </p:nvSpPr>
          <p:spPr>
            <a:xfrm rot="16200000">
              <a:off x="518318" y="-86519"/>
              <a:ext cx="688976" cy="1725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187" name="Shape 187"/>
            <p:cNvSpPr/>
            <p:nvPr/>
          </p:nvSpPr>
          <p:spPr>
            <a:xfrm>
              <a:off x="2690812" y="0"/>
              <a:ext cx="3186597" cy="18223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 pos="2743200" algn="l"/>
                </a:tabLst>
                <a:defRPr sz="3600">
                  <a:solidFill>
                    <a:srgbClr val="2C4ABF"/>
                  </a:solidFill>
                </a:defRPr>
              </a:pPr>
              <a:r>
                <a:t>Understand the </a:t>
              </a:r>
            </a:p>
            <a:p>
              <a:pPr>
                <a:lnSpc>
                  <a:spcPct val="116000"/>
                </a:lnSpc>
                <a:tabLst>
                  <a:tab pos="457200" algn="l"/>
                  <a:tab pos="914400" algn="l"/>
                  <a:tab pos="1371600" algn="l"/>
                  <a:tab pos="1828800" algn="l"/>
                  <a:tab pos="2286000" algn="l"/>
                  <a:tab pos="2743200" algn="l"/>
                </a:tabLst>
                <a:defRPr sz="3600">
                  <a:solidFill>
                    <a:srgbClr val="2C4ABF"/>
                  </a:solidFill>
                </a:defRPr>
              </a:pPr>
              <a:r>
                <a:t>strong force:</a:t>
              </a:r>
            </a:p>
            <a:p>
              <a:pPr>
                <a:lnSpc>
                  <a:spcPct val="116000"/>
                </a:lnSpc>
                <a:tabLst>
                  <a:tab pos="457200" algn="l"/>
                  <a:tab pos="914400" algn="l"/>
                  <a:tab pos="1371600" algn="l"/>
                  <a:tab pos="1828800" algn="l"/>
                  <a:tab pos="2286000" algn="l"/>
                  <a:tab pos="2743200" algn="l"/>
                </a:tabLst>
                <a:defRPr sz="3600">
                  <a:solidFill>
                    <a:srgbClr val="FF0000"/>
                  </a:solidFill>
                </a:defRPr>
              </a:pPr>
              <a:r>
                <a:t>“QCD”</a:t>
              </a:r>
            </a:p>
          </p:txBody>
        </p:sp>
      </p:grpSp>
      <p:grpSp>
        <p:nvGrpSpPr>
          <p:cNvPr id="191" name="Group 191"/>
          <p:cNvGrpSpPr/>
          <p:nvPr/>
        </p:nvGrpSpPr>
        <p:grpSpPr>
          <a:xfrm>
            <a:off x="5633759" y="6003139"/>
            <a:ext cx="6453602" cy="2807360"/>
            <a:chOff x="0" y="0"/>
            <a:chExt cx="6453601" cy="2807359"/>
          </a:xfrm>
        </p:grpSpPr>
        <p:sp>
          <p:nvSpPr>
            <p:cNvPr id="189" name="Shape 189"/>
            <p:cNvSpPr/>
            <p:nvPr/>
          </p:nvSpPr>
          <p:spPr>
            <a:xfrm>
              <a:off x="2530753" y="985035"/>
              <a:ext cx="3922849" cy="18223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Use protons as tool </a:t>
              </a:r>
            </a:p>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for discovery </a:t>
              </a:r>
            </a:p>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(e.g. LHC )</a:t>
              </a:r>
            </a:p>
          </p:txBody>
        </p:sp>
        <p:sp>
          <p:nvSpPr>
            <p:cNvPr id="190" name="Shape 190"/>
            <p:cNvSpPr/>
            <p:nvPr/>
          </p:nvSpPr>
          <p:spPr>
            <a:xfrm rot="18300000">
              <a:off x="559871" y="-85734"/>
              <a:ext cx="688976" cy="17256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sp>
        <p:nvSpPr>
          <p:cNvPr id="192" name="Shape 192"/>
          <p:cNvSpPr/>
          <p:nvPr/>
        </p:nvSpPr>
        <p:spPr>
          <a:xfrm>
            <a:off x="3478212" y="184150"/>
            <a:ext cx="7828918" cy="614300"/>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lvl1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600"/>
            </a:lvl1pPr>
          </a:lstStyle>
          <a:p>
            <a:r>
              <a:t>Exploring the nucleon: a fundamental quest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animBg="1" advAuto="0"/>
      <p:bldP spid="188" grpId="2" animBg="1" advAuto="0"/>
      <p:bldP spid="191"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73"/>
          <p:cNvSpPr/>
          <p:nvPr/>
        </p:nvSpPr>
        <p:spPr>
          <a:xfrm>
            <a:off x="0" y="2026227"/>
            <a:ext cx="13004800" cy="1569027"/>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1267" name="Text Box 3"/>
          <p:cNvSpPr txBox="1">
            <a:spLocks noChangeArrowheads="1"/>
          </p:cNvSpPr>
          <p:nvPr/>
        </p:nvSpPr>
        <p:spPr bwMode="auto">
          <a:xfrm>
            <a:off x="255130" y="1230490"/>
            <a:ext cx="12749670"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a:t>  </a:t>
            </a:r>
          </a:p>
        </p:txBody>
      </p:sp>
      <p:sp>
        <p:nvSpPr>
          <p:cNvPr id="11268" name="Text Box 4"/>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69" name="Text Box 5"/>
          <p:cNvSpPr txBox="1">
            <a:spLocks noChangeArrowheads="1"/>
          </p:cNvSpPr>
          <p:nvPr/>
        </p:nvSpPr>
        <p:spPr bwMode="auto">
          <a:xfrm>
            <a:off x="1399823" y="4352996"/>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0" name="Text Box 6"/>
          <p:cNvSpPr txBox="1">
            <a:spLocks noChangeArrowheads="1"/>
          </p:cNvSpPr>
          <p:nvPr/>
        </p:nvSpPr>
        <p:spPr bwMode="auto">
          <a:xfrm>
            <a:off x="844409" y="8209280"/>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1" name="Text Box 7"/>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2" name="Text Box 8"/>
          <p:cNvSpPr txBox="1">
            <a:spLocks noChangeArrowheads="1"/>
          </p:cNvSpPr>
          <p:nvPr/>
        </p:nvSpPr>
        <p:spPr bwMode="auto">
          <a:xfrm>
            <a:off x="1399823" y="4355255"/>
            <a:ext cx="257387" cy="652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3" name="Text Box 9"/>
          <p:cNvSpPr txBox="1">
            <a:spLocks noChangeArrowheads="1"/>
          </p:cNvSpPr>
          <p:nvPr/>
        </p:nvSpPr>
        <p:spPr bwMode="auto">
          <a:xfrm>
            <a:off x="2898526" y="1409059"/>
            <a:ext cx="9268177" cy="7452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endParaRPr lang="en-US" altLang="x-none" sz="5689" dirty="0">
              <a:solidFill>
                <a:srgbClr val="DD4814"/>
              </a:solidFill>
              <a:latin typeface="Arial" charset="0"/>
            </a:endParaRP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a:t>
            </a:r>
          </a:p>
          <a:p>
            <a:pPr>
              <a:buClr>
                <a:srgbClr val="DD4814"/>
              </a:buClr>
              <a:buSzPct val="45000"/>
              <a:buFont typeface="Wingdings" charset="2"/>
              <a:buNone/>
            </a:pPr>
            <a:r>
              <a:rPr lang="en-US" altLang="x-none" sz="2276" dirty="0">
                <a:solidFill>
                  <a:srgbClr val="DD4814"/>
                </a:solidFill>
                <a:latin typeface="Arial" charset="0"/>
              </a:rPr>
              <a:t>     </a:t>
            </a:r>
            <a:r>
              <a:rPr lang="en-US" altLang="x-none" sz="2276" dirty="0">
                <a:solidFill>
                  <a:schemeClr val="tx1"/>
                </a:solidFill>
                <a:latin typeface="Gill Sans Light" charset="0"/>
              </a:rPr>
              <a:t>S</a:t>
            </a:r>
            <a:r>
              <a:rPr lang="en-US" altLang="x-none" sz="2276" dirty="0">
                <a:latin typeface="Gill Sans Light" charset="0"/>
              </a:rPr>
              <a:t>tructure of the nucleon</a:t>
            </a:r>
          </a:p>
          <a:p>
            <a:pPr>
              <a:buClr>
                <a:srgbClr val="DD4814"/>
              </a:buClr>
              <a:buSzPct val="45000"/>
            </a:pPr>
            <a:r>
              <a:rPr lang="en-US" altLang="x-none" sz="2276" dirty="0">
                <a:latin typeface="Gill Sans Light" charset="0"/>
              </a:rPr>
              <a:t>	     Transverse Momentum Dependent distributions (TMDs)</a:t>
            </a:r>
          </a:p>
          <a:p>
            <a:pPr>
              <a:buClr>
                <a:srgbClr val="DD4814"/>
              </a:buClr>
              <a:buSzPct val="45000"/>
              <a:buFont typeface="Wingdings" charset="2"/>
              <a:buNone/>
            </a:pPr>
            <a:r>
              <a:rPr lang="en-US" altLang="x-none" sz="2276" dirty="0">
                <a:latin typeface="Gill Sans Light" charset="0"/>
              </a:rPr>
              <a:t>     </a:t>
            </a:r>
          </a:p>
          <a:p>
            <a:pPr>
              <a:buClr>
                <a:srgbClr val="DD4814"/>
              </a:buClr>
              <a:buSzPct val="45000"/>
              <a:buFont typeface="Wingdings" charset="2"/>
              <a:buNone/>
            </a:pPr>
            <a:r>
              <a:rPr lang="en-US" altLang="x-none" sz="2276" dirty="0">
                <a:latin typeface="Gill Sans Light" charset="0"/>
              </a:rPr>
              <a:t>         </a:t>
            </a: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II</a:t>
            </a:r>
            <a:endParaRPr lang="en-US" altLang="x-none" sz="2276" dirty="0">
              <a:latin typeface="Gill Sans Light" charset="0"/>
            </a:endParaRPr>
          </a:p>
          <a:p>
            <a:pPr>
              <a:buClr>
                <a:srgbClr val="DD4814"/>
              </a:buClr>
              <a:buSzPct val="45000"/>
              <a:buFont typeface="Wingdings" charset="2"/>
              <a:buNone/>
            </a:pPr>
            <a:r>
              <a:rPr lang="en-US" altLang="x-none" sz="2276" dirty="0">
                <a:latin typeface="Gill Sans Light" charset="0"/>
              </a:rPr>
              <a:t>     Semi Inclusive Deep Inelastic Scattering (SIDIS)</a:t>
            </a:r>
          </a:p>
          <a:p>
            <a:pPr>
              <a:buClr>
                <a:srgbClr val="DD4814"/>
              </a:buClr>
              <a:buSzPct val="45000"/>
            </a:pPr>
            <a:r>
              <a:rPr lang="en-US" altLang="x-none" sz="2276" dirty="0">
                <a:latin typeface="Gill Sans Light" charset="0"/>
              </a:rPr>
              <a:t>     Calculations of SIDIS structure functions using Mathematica</a:t>
            </a:r>
          </a:p>
          <a:p>
            <a:pPr>
              <a:buClr>
                <a:srgbClr val="DD4814"/>
              </a:buClr>
              <a:buSzPct val="45000"/>
              <a:buFont typeface="Wingdings" charset="2"/>
              <a:buNone/>
            </a:pPr>
            <a:endParaRPr lang="en-US" altLang="x-none" sz="2276" dirty="0">
              <a:latin typeface="Gill Sans Light" charset="0"/>
            </a:endParaRPr>
          </a:p>
        </p:txBody>
      </p:sp>
      <p:sp>
        <p:nvSpPr>
          <p:cNvPr id="11274" name="Text Box 10"/>
          <p:cNvSpPr txBox="1">
            <a:spLocks noChangeArrowheads="1"/>
          </p:cNvSpPr>
          <p:nvPr/>
        </p:nvSpPr>
        <p:spPr bwMode="auto">
          <a:xfrm>
            <a:off x="81281" y="51930"/>
            <a:ext cx="3267005" cy="995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5689" dirty="0">
                <a:solidFill>
                  <a:srgbClr val="0070C0"/>
                </a:solidFill>
                <a:latin typeface="Gill Sans Light" charset="0"/>
              </a:rPr>
              <a:t>The plan:</a:t>
            </a:r>
          </a:p>
        </p:txBody>
      </p:sp>
      <p:sp>
        <p:nvSpPr>
          <p:cNvPr id="12" name="TextBox 11">
            <a:extLst>
              <a:ext uri="{FF2B5EF4-FFF2-40B4-BE49-F238E27FC236}">
                <a16:creationId xmlns:a16="http://schemas.microsoft.com/office/drawing/2014/main" id="{D4ABAFA3-C6A3-2E4A-8B0D-95A679561CD3}"/>
              </a:ext>
            </a:extLst>
          </p:cNvPr>
          <p:cNvSpPr txBox="1"/>
          <p:nvPr/>
        </p:nvSpPr>
        <p:spPr>
          <a:xfrm>
            <a:off x="1580445" y="5534914"/>
            <a:ext cx="9923489" cy="3465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Clr>
                <a:srgbClr val="DD4814"/>
              </a:buClr>
              <a:buSzPct val="45000"/>
            </a:pPr>
            <a:r>
              <a:rPr lang="en-US" altLang="x-none" sz="2400" dirty="0">
                <a:latin typeface="Gill Sans Light" charset="0"/>
              </a:rPr>
              <a:t>You will find all material in </a:t>
            </a:r>
            <a:r>
              <a:rPr lang="en-US" u="sng" dirty="0">
                <a:hlinkClick r:id="rId3"/>
              </a:rPr>
              <a:t>https://github.com/prokudin/Cagliari22</a:t>
            </a:r>
            <a:endParaRPr lang="en-US" u="sng" dirty="0"/>
          </a:p>
          <a:p>
            <a:pPr>
              <a:buClr>
                <a:srgbClr val="DD4814"/>
              </a:buClr>
              <a:buSzPct val="45000"/>
            </a:pPr>
            <a:endParaRPr lang="en-US" altLang="x-none" u="sng" dirty="0">
              <a:latin typeface="Gill Sans Light" charset="0"/>
            </a:endParaRPr>
          </a:p>
          <a:p>
            <a:pPr algn="l">
              <a:buClr>
                <a:srgbClr val="DD4814"/>
              </a:buClr>
              <a:buSzPct val="45000"/>
            </a:pPr>
            <a:r>
              <a:rPr lang="en-US" altLang="x-none" sz="2400" u="sng" dirty="0">
                <a:latin typeface="Gill Sans Light" charset="0"/>
              </a:rPr>
              <a:t>There are 4 exercises:</a:t>
            </a:r>
          </a:p>
          <a:p>
            <a:pPr algn="l">
              <a:buClr>
                <a:srgbClr val="DD4814"/>
              </a:buClr>
              <a:buSzPct val="45000"/>
            </a:pPr>
            <a:endParaRPr lang="en-US" altLang="x-none" u="sng" dirty="0">
              <a:latin typeface="Gill Sans Light" charset="0"/>
            </a:endParaRPr>
          </a:p>
          <a:p>
            <a:pPr marL="342900" indent="-342900" algn="l">
              <a:buFont typeface="Wingdings" pitchFamily="2" charset="2"/>
              <a:buChar char="ü"/>
            </a:pPr>
            <a:r>
              <a:rPr lang="en-US" dirty="0"/>
              <a:t>Choose any file </a:t>
            </a:r>
            <a:r>
              <a:rPr lang="en-US" dirty="0" err="1"/>
              <a:t>sivers.nb</a:t>
            </a:r>
            <a:r>
              <a:rPr lang="en-US" dirty="0"/>
              <a:t>, </a:t>
            </a:r>
            <a:r>
              <a:rPr lang="en-US" dirty="0" err="1"/>
              <a:t>collins.nb</a:t>
            </a:r>
            <a:r>
              <a:rPr lang="en-US" dirty="0"/>
              <a:t>, or </a:t>
            </a:r>
            <a:r>
              <a:rPr lang="en-US" dirty="0" err="1"/>
              <a:t>boermulders.nb</a:t>
            </a:r>
            <a:r>
              <a:rPr lang="en-US" dirty="0"/>
              <a:t>. Follow the file, calculate the structure functions and plot the asymmetries. Compare your results to plots from </a:t>
            </a:r>
            <a:r>
              <a:rPr lang="en-US" dirty="0" err="1"/>
              <a:t>example.nb</a:t>
            </a:r>
            <a:endParaRPr lang="en-US" dirty="0"/>
          </a:p>
          <a:p>
            <a:pPr marL="342900" indent="-342900" algn="l">
              <a:buFont typeface="Wingdings" pitchFamily="2" charset="2"/>
              <a:buChar char="ü"/>
            </a:pPr>
            <a:r>
              <a:rPr lang="en-US" dirty="0"/>
              <a:t>** Use the definitions of Fourier transforms of TMDs from the TMD handbook Eq. (2.192), (2.193) and show that they give the same results as the ones you obtain in the previous exercise</a:t>
            </a:r>
          </a:p>
          <a:p>
            <a:pPr algn="l">
              <a:buClr>
                <a:srgbClr val="DD4814"/>
              </a:buClr>
              <a:buSzPct val="45000"/>
            </a:pPr>
            <a:endParaRPr lang="en-US" altLang="x-none" sz="2400" dirty="0">
              <a:latin typeface="Gill Sans Light" charset="0"/>
            </a:endParaRPr>
          </a:p>
        </p:txBody>
      </p:sp>
    </p:spTree>
    <p:extLst>
      <p:ext uri="{BB962C8B-B14F-4D97-AF65-F5344CB8AC3E}">
        <p14:creationId xmlns:p14="http://schemas.microsoft.com/office/powerpoint/2010/main" val="15659173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75940" y="3392843"/>
            <a:ext cx="3657600" cy="3665100"/>
          </a:xfrm>
          <a:prstGeom prst="rect">
            <a:avLst/>
          </a:prstGeom>
        </p:spPr>
      </p:pic>
      <p:sp>
        <p:nvSpPr>
          <p:cNvPr id="195" name="Shape 195"/>
          <p:cNvSpPr/>
          <p:nvPr/>
        </p:nvSpPr>
        <p:spPr>
          <a:xfrm>
            <a:off x="3263900" y="1578141"/>
            <a:ext cx="9243603" cy="614301"/>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lvl1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600">
                <a:solidFill>
                  <a:srgbClr val="2C4ABF"/>
                </a:solidFill>
              </a:defRPr>
            </a:lvl1pPr>
          </a:lstStyle>
          <a:p>
            <a:r>
              <a:t>Spin is a fundamental quantum degree of freedom </a:t>
            </a:r>
          </a:p>
        </p:txBody>
      </p:sp>
      <p:sp>
        <p:nvSpPr>
          <p:cNvPr id="196" name="Shape 196"/>
          <p:cNvSpPr/>
          <p:nvPr/>
        </p:nvSpPr>
        <p:spPr>
          <a:xfrm rot="14100000">
            <a:off x="3702050" y="1935162"/>
            <a:ext cx="690563" cy="17637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197" name="Shape 197"/>
          <p:cNvSpPr/>
          <p:nvPr/>
        </p:nvSpPr>
        <p:spPr>
          <a:xfrm rot="17820000">
            <a:off x="5012531" y="4506118"/>
            <a:ext cx="690563"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198" name="Shape 198"/>
          <p:cNvSpPr/>
          <p:nvPr/>
        </p:nvSpPr>
        <p:spPr>
          <a:xfrm>
            <a:off x="6186487" y="5329007"/>
            <a:ext cx="6883041" cy="1822325"/>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Test of a theory is not complete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without a full test of spin-dependent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decays and scattering</a:t>
            </a:r>
          </a:p>
        </p:txBody>
      </p:sp>
      <p:sp>
        <p:nvSpPr>
          <p:cNvPr id="199" name="Shape 199"/>
          <p:cNvSpPr/>
          <p:nvPr/>
        </p:nvSpPr>
        <p:spPr>
          <a:xfrm>
            <a:off x="4510410" y="7510462"/>
            <a:ext cx="8426984" cy="1822325"/>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Spin provides a unique opportunity to probe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the inner structure of a composite system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(such as the proton)</a:t>
            </a:r>
          </a:p>
        </p:txBody>
      </p:sp>
      <p:sp>
        <p:nvSpPr>
          <p:cNvPr id="200" name="Shape 200"/>
          <p:cNvSpPr/>
          <p:nvPr/>
        </p:nvSpPr>
        <p:spPr>
          <a:xfrm rot="18300000">
            <a:off x="3721893" y="5985668"/>
            <a:ext cx="690564"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201" name="Shape 201"/>
          <p:cNvSpPr/>
          <p:nvPr/>
        </p:nvSpPr>
        <p:spPr>
          <a:xfrm>
            <a:off x="10706100" y="85558"/>
            <a:ext cx="1998501" cy="614301"/>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lvl1pPr>
              <a:lnSpc>
                <a:spcPct val="116000"/>
              </a:lnSpc>
              <a:tabLst>
                <a:tab pos="457200" algn="l"/>
                <a:tab pos="914400" algn="l"/>
                <a:tab pos="1371600" algn="l"/>
                <a:tab pos="1828800" algn="l"/>
              </a:tabLst>
              <a:defRPr sz="3600"/>
            </a:lvl1pPr>
          </a:lstStyle>
          <a:p>
            <a:r>
              <a:t>Why Spin?</a:t>
            </a:r>
          </a:p>
        </p:txBody>
      </p:sp>
      <p:sp>
        <p:nvSpPr>
          <p:cNvPr id="202" name="Shape 202"/>
          <p:cNvSpPr/>
          <p:nvPr/>
        </p:nvSpPr>
        <p:spPr>
          <a:xfrm rot="14880000">
            <a:off x="5125243" y="3009106"/>
            <a:ext cx="690564"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203" name="Shape 203"/>
          <p:cNvSpPr/>
          <p:nvPr/>
        </p:nvSpPr>
        <p:spPr>
          <a:xfrm>
            <a:off x="6559550" y="2849562"/>
            <a:ext cx="5948102" cy="1822325"/>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Spin plays a critical role in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determining the basic structure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of fundamental interactions</a:t>
            </a:r>
          </a:p>
        </p:txBody>
      </p:sp>
      <p:sp>
        <p:nvSpPr>
          <p:cNvPr id="204" name="Shape 204"/>
          <p:cNvSpPr/>
          <p:nvPr/>
        </p:nvSpPr>
        <p:spPr>
          <a:xfrm>
            <a:off x="9764712" y="965200"/>
            <a:ext cx="2525713" cy="347600"/>
          </a:xfrm>
          <a:prstGeom prst="rect">
            <a:avLst/>
          </a:prstGeom>
          <a:ln w="12700">
            <a:miter lim="400000"/>
          </a:ln>
          <a:extLst>
            <a:ext uri="{C572A759-6A51-4108-AA02-DFA0A04FC94B}">
              <ma14:wrappingTextBoxFlag xmlns:ma14="http://schemas.microsoft.com/office/mac/drawingml/2011/main" xmlns="" val="1"/>
            </a:ext>
          </a:extLst>
        </p:spPr>
        <p:txBody>
          <a:bodyPr lIns="46799" tIns="46799" rIns="46799" bIns="46799">
            <a:spAutoFit/>
          </a:bodyPr>
          <a:lstStyle>
            <a:lvl1pPr>
              <a:lnSpc>
                <a:spcPct val="100000"/>
              </a:lnSpc>
              <a:tabLst>
                <a:tab pos="457200" algn="l"/>
                <a:tab pos="914400" algn="l"/>
                <a:tab pos="1371600" algn="l"/>
                <a:tab pos="1828800" algn="l"/>
                <a:tab pos="2286000" algn="l"/>
              </a:tabLst>
              <a:defRPr sz="1800">
                <a:solidFill>
                  <a:srgbClr val="2323DC"/>
                </a:solidFill>
              </a:defRPr>
            </a:lvl1pPr>
          </a:lstStyle>
          <a:p>
            <a:r>
              <a:t>Xiangdong Ji at DIS08</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Spin and QCD </a:t>
            </a:r>
          </a:p>
          <a:p>
            <a:pPr algn="r"/>
            <a:r>
              <a:rPr lang="en-US" altLang="x-none" sz="3982" dirty="0"/>
              <a:t> </a:t>
            </a:r>
          </a:p>
        </p:txBody>
      </p:sp>
      <p:sp>
        <p:nvSpPr>
          <p:cNvPr id="17411" name="Text Box 3"/>
          <p:cNvSpPr txBox="1">
            <a:spLocks noChangeArrowheads="1"/>
          </p:cNvSpPr>
          <p:nvPr/>
        </p:nvSpPr>
        <p:spPr bwMode="auto">
          <a:xfrm>
            <a:off x="255130" y="1408854"/>
            <a:ext cx="12544213"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t> </a:t>
            </a:r>
            <a:r>
              <a:rPr lang="en-US" altLang="x-none" sz="3413" dirty="0">
                <a:solidFill>
                  <a:srgbClr val="2323DC"/>
                </a:solidFill>
                <a:latin typeface="Gill Sans Light" charset="0"/>
              </a:rPr>
              <a:t>“Experiments with spin have killed more theories than any other single physical parameter”</a:t>
            </a:r>
          </a:p>
          <a:p>
            <a:endParaRPr lang="en-US" altLang="x-none" sz="3413" dirty="0"/>
          </a:p>
          <a:p>
            <a:r>
              <a:rPr lang="en-US" altLang="x-none" sz="3413" dirty="0">
                <a:latin typeface="Gill Sans Light" charset="0"/>
              </a:rPr>
              <a:t> Elliot Leader, Spin in Particle Physics, Cambridge U. Press (2001)</a:t>
            </a:r>
          </a:p>
          <a:p>
            <a:endParaRPr lang="en-US" altLang="x-none" sz="3413" dirty="0"/>
          </a:p>
          <a:p>
            <a:endParaRPr lang="en-US" altLang="x-none" sz="3413" dirty="0"/>
          </a:p>
          <a:p>
            <a:endParaRPr lang="en-US" altLang="x-none" sz="3413" dirty="0"/>
          </a:p>
          <a:p>
            <a:r>
              <a:rPr lang="en-US" altLang="x-none" sz="3413" dirty="0">
                <a:solidFill>
                  <a:srgbClr val="2323DC"/>
                </a:solidFill>
                <a:latin typeface="Gill Sans Light" charset="0"/>
              </a:rPr>
              <a:t>“Polarization data has often been the graveyard of fashionable theories. If theorists had their way they might well ban such measurements altogether out of self-protection.”</a:t>
            </a:r>
          </a:p>
          <a:p>
            <a:endParaRPr lang="en-US" altLang="x-none" sz="3413" dirty="0"/>
          </a:p>
          <a:p>
            <a:endParaRPr lang="en-US" altLang="x-none" sz="3413" dirty="0"/>
          </a:p>
          <a:p>
            <a:r>
              <a:rPr lang="en-US" altLang="x-none" sz="3413" dirty="0">
                <a:latin typeface="Gill Sans Light" charset="0"/>
              </a:rPr>
              <a:t>J. D. </a:t>
            </a:r>
            <a:r>
              <a:rPr lang="en-US" altLang="x-none" sz="3413" dirty="0" err="1">
                <a:latin typeface="Gill Sans Light" charset="0"/>
              </a:rPr>
              <a:t>Bjorken</a:t>
            </a:r>
            <a:r>
              <a:rPr lang="en-US" altLang="x-none" sz="3413" dirty="0">
                <a:latin typeface="Gill Sans Light" charset="0"/>
              </a:rPr>
              <a:t>, Proc. Adv. Research Workshop on QCD Hadronic Processes, St. Croix, Virgin Islands (1987).</a:t>
            </a:r>
          </a:p>
          <a:p>
            <a:endParaRPr lang="en-US" altLang="x-none" sz="3413" dirty="0">
              <a:latin typeface="Gill Sans Light" charset="0"/>
            </a:endParaRPr>
          </a:p>
          <a:p>
            <a:endParaRPr lang="en-US" altLang="x-none" sz="3413" dirty="0"/>
          </a:p>
        </p:txBody>
      </p:sp>
    </p:spTree>
    <p:extLst>
      <p:ext uri="{BB962C8B-B14F-4D97-AF65-F5344CB8AC3E}">
        <p14:creationId xmlns:p14="http://schemas.microsoft.com/office/powerpoint/2010/main" val="8966077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8319565" y="4095750"/>
            <a:ext cx="4372498" cy="5519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The nucleon landscape</a:t>
            </a:r>
            <a:endParaRPr dirty="0"/>
          </a:p>
        </p:txBody>
      </p:sp>
    </p:spTree>
    <p:extLst>
      <p:ext uri="{BB962C8B-B14F-4D97-AF65-F5344CB8AC3E}">
        <p14:creationId xmlns:p14="http://schemas.microsoft.com/office/powerpoint/2010/main" val="429152349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255587" y="103187"/>
            <a:ext cx="12455527" cy="9285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pPr>
            <a:r>
              <a:t>Nucleon landscape </a:t>
            </a:r>
          </a:p>
          <a:p>
            <a: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pPr>
            <a:r>
              <a:t> </a:t>
            </a:r>
          </a:p>
        </p:txBody>
      </p:sp>
      <p:sp>
        <p:nvSpPr>
          <p:cNvPr id="209" name="Shape 209"/>
          <p:cNvSpPr/>
          <p:nvPr/>
        </p:nvSpPr>
        <p:spPr>
          <a:xfrm>
            <a:off x="6261100" y="1676400"/>
            <a:ext cx="6314927" cy="5758265"/>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Nucleon is a many body dynamical system of quarks and gluons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Changing x we probe different aspects of nucleon wave function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How partons move and how they are</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distributed in space is one of the directions of development of nuclear physics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Technically such information is encoded into Generalised Parton Distributions (GPDs) and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Transverse Momentum Dependent distributions (TMDs)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FF"/>
                </a:solidFill>
              </a:defRPr>
            </a:pPr>
            <a:r>
              <a:t>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FF"/>
                </a:solidFill>
              </a:defRPr>
            </a:pPr>
            <a:r>
              <a:t>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These distributions are also referred to as 3D (three-dimensional) distributions  </a:t>
            </a:r>
            <a:r>
              <a:rPr>
                <a:solidFill>
                  <a:srgbClr val="0000FF"/>
                </a:solidFill>
              </a:rPr>
              <a:t>             </a:t>
            </a:r>
          </a:p>
        </p:txBody>
      </p:sp>
      <p:pic>
        <p:nvPicPr>
          <p:cNvPr id="210" name="image.png"/>
          <p:cNvPicPr>
            <a:picLocks noChangeAspect="1"/>
          </p:cNvPicPr>
          <p:nvPr/>
        </p:nvPicPr>
        <p:blipFill>
          <a:blip r:embed="rId2"/>
          <a:stretch>
            <a:fillRect/>
          </a:stretch>
        </p:blipFill>
        <p:spPr>
          <a:xfrm>
            <a:off x="336550" y="1549400"/>
            <a:ext cx="5805488" cy="7126288"/>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8875712" y="9407525"/>
            <a:ext cx="4121151" cy="1973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1400">
                <a:solidFill>
                  <a:srgbClr val="333333"/>
                </a:solidFill>
                <a:latin typeface="Arial"/>
                <a:ea typeface="Arial"/>
                <a:cs typeface="Arial"/>
                <a:sym typeface="Arial"/>
              </a:defRPr>
            </a:lvl1pPr>
          </a:lstStyle>
          <a:p>
            <a:r>
              <a:t>Alexei Prokudin</a:t>
            </a:r>
          </a:p>
        </p:txBody>
      </p:sp>
      <p:sp>
        <p:nvSpPr>
          <p:cNvPr id="214" name="Shape 214"/>
          <p:cNvSpPr/>
          <p:nvPr/>
        </p:nvSpPr>
        <p:spPr>
          <a:xfrm>
            <a:off x="3890962" y="1330325"/>
            <a:ext cx="4813301" cy="1484313"/>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sp>
        <p:nvSpPr>
          <p:cNvPr id="215" name="Shape 215"/>
          <p:cNvSpPr/>
          <p:nvPr/>
        </p:nvSpPr>
        <p:spPr>
          <a:xfrm>
            <a:off x="9439275" y="1122362"/>
            <a:ext cx="1177925" cy="6448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5D</a:t>
            </a:r>
          </a:p>
        </p:txBody>
      </p:sp>
      <p:sp>
        <p:nvSpPr>
          <p:cNvPr id="216" name="Shape 216"/>
          <p:cNvSpPr/>
          <p:nvPr/>
        </p:nvSpPr>
        <p:spPr>
          <a:xfrm>
            <a:off x="5938837" y="7589837"/>
            <a:ext cx="1177926" cy="6448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1D</a:t>
            </a:r>
          </a:p>
        </p:txBody>
      </p:sp>
      <p:sp>
        <p:nvSpPr>
          <p:cNvPr id="217" name="Shape 217"/>
          <p:cNvSpPr/>
          <p:nvPr/>
        </p:nvSpPr>
        <p:spPr>
          <a:xfrm>
            <a:off x="1079500" y="55562"/>
            <a:ext cx="6289512" cy="612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600"/>
            </a:lvl1pPr>
          </a:lstStyle>
          <a:p>
            <a:r>
              <a:t>Unified View of Nucleon Structure</a:t>
            </a:r>
          </a:p>
        </p:txBody>
      </p:sp>
      <p:sp>
        <p:nvSpPr>
          <p:cNvPr id="218" name="Shape 218"/>
          <p:cNvSpPr/>
          <p:nvPr/>
        </p:nvSpPr>
        <p:spPr>
          <a:xfrm>
            <a:off x="5989637" y="4364037"/>
            <a:ext cx="1177926" cy="6448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3D</a:t>
            </a:r>
          </a:p>
        </p:txBody>
      </p:sp>
      <p:sp>
        <p:nvSpPr>
          <p:cNvPr id="219" name="Shape 219"/>
          <p:cNvSpPr/>
          <p:nvPr/>
        </p:nvSpPr>
        <p:spPr>
          <a:xfrm flipH="1">
            <a:off x="2814637" y="2559050"/>
            <a:ext cx="1282701" cy="1279525"/>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pic>
        <p:nvPicPr>
          <p:cNvPr id="220" name="image.png"/>
          <p:cNvPicPr>
            <a:picLocks noChangeAspect="1"/>
          </p:cNvPicPr>
          <p:nvPr/>
        </p:nvPicPr>
        <p:blipFill>
          <a:blip r:embed="rId2"/>
          <a:stretch>
            <a:fillRect/>
          </a:stretch>
        </p:blipFill>
        <p:spPr>
          <a:xfrm>
            <a:off x="6999287" y="2892425"/>
            <a:ext cx="1689101" cy="1125538"/>
          </a:xfrm>
          <a:prstGeom prst="rect">
            <a:avLst/>
          </a:prstGeom>
          <a:ln w="12700">
            <a:miter lim="400000"/>
          </a:ln>
        </p:spPr>
      </p:pic>
      <p:sp>
        <p:nvSpPr>
          <p:cNvPr id="221" name="Shape 221"/>
          <p:cNvSpPr/>
          <p:nvPr/>
        </p:nvSpPr>
        <p:spPr>
          <a:xfrm>
            <a:off x="8704262" y="2559050"/>
            <a:ext cx="1279526" cy="1279525"/>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sp>
        <p:nvSpPr>
          <p:cNvPr id="222" name="Shape 222"/>
          <p:cNvSpPr/>
          <p:nvPr/>
        </p:nvSpPr>
        <p:spPr>
          <a:xfrm>
            <a:off x="665162" y="3992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23" name="image.png"/>
          <p:cNvPicPr>
            <a:picLocks noChangeAspect="1"/>
          </p:cNvPicPr>
          <p:nvPr/>
        </p:nvPicPr>
        <p:blipFill>
          <a:blip r:embed="rId3"/>
          <a:stretch>
            <a:fillRect/>
          </a:stretch>
        </p:blipFill>
        <p:spPr>
          <a:xfrm>
            <a:off x="1946275" y="4411662"/>
            <a:ext cx="2251075" cy="690563"/>
          </a:xfrm>
          <a:prstGeom prst="rect">
            <a:avLst/>
          </a:prstGeom>
          <a:ln w="12700">
            <a:miter lim="400000"/>
          </a:ln>
        </p:spPr>
      </p:pic>
      <p:sp>
        <p:nvSpPr>
          <p:cNvPr id="224" name="Shape 224"/>
          <p:cNvSpPr/>
          <p:nvPr/>
        </p:nvSpPr>
        <p:spPr>
          <a:xfrm>
            <a:off x="7731125" y="3992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25" name="image.png"/>
          <p:cNvPicPr>
            <a:picLocks noChangeAspect="1"/>
          </p:cNvPicPr>
          <p:nvPr/>
        </p:nvPicPr>
        <p:blipFill>
          <a:blip r:embed="rId4"/>
          <a:stretch>
            <a:fillRect/>
          </a:stretch>
        </p:blipFill>
        <p:spPr>
          <a:xfrm>
            <a:off x="9010650" y="4411662"/>
            <a:ext cx="2425700" cy="690563"/>
          </a:xfrm>
          <a:prstGeom prst="rect">
            <a:avLst/>
          </a:prstGeom>
          <a:ln w="12700">
            <a:miter lim="400000"/>
          </a:ln>
        </p:spPr>
      </p:pic>
      <p:pic>
        <p:nvPicPr>
          <p:cNvPr id="226" name="image.png"/>
          <p:cNvPicPr>
            <a:picLocks noChangeAspect="1"/>
          </p:cNvPicPr>
          <p:nvPr/>
        </p:nvPicPr>
        <p:blipFill>
          <a:blip r:embed="rId2"/>
          <a:stretch>
            <a:fillRect/>
          </a:stretch>
        </p:blipFill>
        <p:spPr>
          <a:xfrm>
            <a:off x="973137" y="5838825"/>
            <a:ext cx="1689101" cy="1125538"/>
          </a:xfrm>
          <a:prstGeom prst="rect">
            <a:avLst/>
          </a:prstGeom>
          <a:ln w="12700">
            <a:miter lim="400000"/>
          </a:ln>
        </p:spPr>
      </p:pic>
      <p:sp>
        <p:nvSpPr>
          <p:cNvPr id="227" name="Shape 227"/>
          <p:cNvSpPr/>
          <p:nvPr/>
        </p:nvSpPr>
        <p:spPr>
          <a:xfrm>
            <a:off x="2867024" y="5630862"/>
            <a:ext cx="1589" cy="1536701"/>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sp>
        <p:nvSpPr>
          <p:cNvPr id="228" name="Shape 228"/>
          <p:cNvSpPr/>
          <p:nvPr/>
        </p:nvSpPr>
        <p:spPr>
          <a:xfrm>
            <a:off x="10034586" y="5683250"/>
            <a:ext cx="1589" cy="1536700"/>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pic>
        <p:nvPicPr>
          <p:cNvPr id="229" name="image.png"/>
          <p:cNvPicPr>
            <a:picLocks noChangeAspect="1"/>
          </p:cNvPicPr>
          <p:nvPr/>
        </p:nvPicPr>
        <p:blipFill>
          <a:blip r:embed="rId5"/>
          <a:stretch>
            <a:fillRect/>
          </a:stretch>
        </p:blipFill>
        <p:spPr>
          <a:xfrm>
            <a:off x="10402887" y="5888037"/>
            <a:ext cx="1169988" cy="1125538"/>
          </a:xfrm>
          <a:prstGeom prst="rect">
            <a:avLst/>
          </a:prstGeom>
          <a:ln w="12700">
            <a:miter lim="400000"/>
          </a:ln>
        </p:spPr>
      </p:pic>
      <p:sp>
        <p:nvSpPr>
          <p:cNvPr id="230" name="Shape 230"/>
          <p:cNvSpPr/>
          <p:nvPr/>
        </p:nvSpPr>
        <p:spPr>
          <a:xfrm>
            <a:off x="7781925" y="72691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sp>
        <p:nvSpPr>
          <p:cNvPr id="231" name="Shape 231"/>
          <p:cNvSpPr/>
          <p:nvPr/>
        </p:nvSpPr>
        <p:spPr>
          <a:xfrm>
            <a:off x="665162" y="7167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32" name="image.png"/>
          <p:cNvPicPr>
            <a:picLocks noChangeAspect="1"/>
          </p:cNvPicPr>
          <p:nvPr/>
        </p:nvPicPr>
        <p:blipFill>
          <a:blip r:embed="rId6"/>
          <a:stretch>
            <a:fillRect/>
          </a:stretch>
        </p:blipFill>
        <p:spPr>
          <a:xfrm>
            <a:off x="2252662" y="7586662"/>
            <a:ext cx="1266826" cy="690563"/>
          </a:xfrm>
          <a:prstGeom prst="rect">
            <a:avLst/>
          </a:prstGeom>
          <a:ln w="12700">
            <a:miter lim="400000"/>
          </a:ln>
        </p:spPr>
      </p:pic>
      <p:pic>
        <p:nvPicPr>
          <p:cNvPr id="233" name="image.png"/>
          <p:cNvPicPr>
            <a:picLocks noChangeAspect="1"/>
          </p:cNvPicPr>
          <p:nvPr/>
        </p:nvPicPr>
        <p:blipFill>
          <a:blip r:embed="rId7"/>
          <a:stretch>
            <a:fillRect/>
          </a:stretch>
        </p:blipFill>
        <p:spPr>
          <a:xfrm>
            <a:off x="9369425" y="7637462"/>
            <a:ext cx="1731963" cy="747713"/>
          </a:xfrm>
          <a:prstGeom prst="rect">
            <a:avLst/>
          </a:prstGeom>
          <a:ln w="12700">
            <a:miter lim="400000"/>
          </a:ln>
        </p:spPr>
      </p:pic>
      <p:sp>
        <p:nvSpPr>
          <p:cNvPr id="234" name="Shape 234"/>
          <p:cNvSpPr/>
          <p:nvPr/>
        </p:nvSpPr>
        <p:spPr>
          <a:xfrm>
            <a:off x="306387" y="1922462"/>
            <a:ext cx="3327401" cy="1331045"/>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T</a:t>
            </a:r>
            <a:r>
              <a:rPr>
                <a:solidFill>
                  <a:srgbClr val="000000"/>
                </a:solidFill>
              </a:rPr>
              <a:t>ransverse</a:t>
            </a:r>
          </a:p>
          <a:p>
            <a:pPr>
              <a:tabLst>
                <a:tab pos="457200" algn="l"/>
                <a:tab pos="914400" algn="l"/>
                <a:tab pos="1371600" algn="l"/>
                <a:tab pos="1828800" algn="l"/>
                <a:tab pos="2286000" algn="l"/>
                <a:tab pos="2743200" algn="l"/>
                <a:tab pos="3200400" algn="l"/>
              </a:tabLst>
              <a:defRPr>
                <a:solidFill>
                  <a:srgbClr val="FF0000"/>
                </a:solidFill>
              </a:defRPr>
            </a:pPr>
            <a:r>
              <a:t>M</a:t>
            </a:r>
            <a:r>
              <a:rPr>
                <a:solidFill>
                  <a:srgbClr val="000000"/>
                </a:solidFill>
              </a:rPr>
              <a:t>omentum</a:t>
            </a:r>
            <a:r>
              <a:t> </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ependent</a:t>
            </a:r>
          </a:p>
          <a:p>
            <a:pPr>
              <a:tabLst>
                <a:tab pos="457200" algn="l"/>
                <a:tab pos="914400" algn="l"/>
                <a:tab pos="1371600" algn="l"/>
                <a:tab pos="1828800" algn="l"/>
                <a:tab pos="2286000" algn="l"/>
                <a:tab pos="2743200" algn="l"/>
                <a:tab pos="3200400" algn="l"/>
              </a:tabLst>
            </a:pPr>
            <a:r>
              <a:t>distributions</a:t>
            </a:r>
          </a:p>
        </p:txBody>
      </p:sp>
      <p:sp>
        <p:nvSpPr>
          <p:cNvPr id="235" name="Shape 235"/>
          <p:cNvSpPr/>
          <p:nvPr/>
        </p:nvSpPr>
        <p:spPr>
          <a:xfrm>
            <a:off x="9675812" y="1922462"/>
            <a:ext cx="3327401" cy="1035897"/>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G</a:t>
            </a:r>
            <a:r>
              <a:rPr>
                <a:solidFill>
                  <a:srgbClr val="000000"/>
                </a:solidFill>
              </a:rPr>
              <a:t>eneralized</a:t>
            </a:r>
          </a:p>
          <a:p>
            <a:pPr>
              <a:tabLst>
                <a:tab pos="457200" algn="l"/>
                <a:tab pos="914400" algn="l"/>
                <a:tab pos="1371600" algn="l"/>
                <a:tab pos="1828800" algn="l"/>
                <a:tab pos="2286000" algn="l"/>
                <a:tab pos="2743200" algn="l"/>
                <a:tab pos="3200400" algn="l"/>
              </a:tabLst>
              <a:defRPr>
                <a:solidFill>
                  <a:srgbClr val="FF0000"/>
                </a:solidFill>
              </a:defRPr>
            </a:pPr>
            <a:r>
              <a:t>P</a:t>
            </a:r>
            <a:r>
              <a:rPr>
                <a:solidFill>
                  <a:srgbClr val="000000"/>
                </a:solidFill>
              </a:rPr>
              <a:t>arton </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istributions</a:t>
            </a:r>
          </a:p>
        </p:txBody>
      </p:sp>
      <p:sp>
        <p:nvSpPr>
          <p:cNvPr id="236" name="Shape 236"/>
          <p:cNvSpPr/>
          <p:nvPr/>
        </p:nvSpPr>
        <p:spPr>
          <a:xfrm>
            <a:off x="3840162" y="5608637"/>
            <a:ext cx="3327401" cy="1331045"/>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P</a:t>
            </a:r>
            <a:r>
              <a:rPr>
                <a:solidFill>
                  <a:srgbClr val="000000"/>
                </a:solidFill>
              </a:rPr>
              <a:t>arton</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istribution</a:t>
            </a:r>
            <a:r>
              <a:t> </a:t>
            </a:r>
          </a:p>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unctions</a:t>
            </a:r>
          </a:p>
        </p:txBody>
      </p:sp>
      <p:sp>
        <p:nvSpPr>
          <p:cNvPr id="237" name="Shape 237"/>
          <p:cNvSpPr/>
          <p:nvPr/>
        </p:nvSpPr>
        <p:spPr>
          <a:xfrm>
            <a:off x="7680325" y="6070600"/>
            <a:ext cx="3327400" cy="1331044"/>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orm</a:t>
            </a:r>
          </a:p>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actors</a:t>
            </a:r>
            <a:r>
              <a:t> </a:t>
            </a:r>
          </a:p>
          <a:p>
            <a:pPr>
              <a:tabLst>
                <a:tab pos="457200" algn="l"/>
                <a:tab pos="914400" algn="l"/>
                <a:tab pos="1371600" algn="l"/>
                <a:tab pos="1828800" algn="l"/>
                <a:tab pos="2286000" algn="l"/>
                <a:tab pos="2743200" algn="l"/>
                <a:tab pos="3200400" algn="l"/>
              </a:tabLst>
              <a:defRPr>
                <a:solidFill>
                  <a:srgbClr val="FF0000"/>
                </a:solidFill>
              </a:defRPr>
            </a:pPr>
            <a:endParaRPr/>
          </a:p>
        </p:txBody>
      </p:sp>
      <p:sp>
        <p:nvSpPr>
          <p:cNvPr id="238" name="Shape 238"/>
          <p:cNvSpPr/>
          <p:nvPr/>
        </p:nvSpPr>
        <p:spPr>
          <a:xfrm>
            <a:off x="5297594" y="1423363"/>
            <a:ext cx="2000037" cy="3567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Lst>
              <a:defRPr sz="1800" b="1">
                <a:solidFill>
                  <a:srgbClr val="C90016"/>
                </a:solidFill>
                <a:latin typeface="Gill Sans"/>
                <a:ea typeface="Gill Sans"/>
                <a:cs typeface="Gill Sans"/>
                <a:sym typeface="Gill Sans"/>
              </a:defRPr>
            </a:lvl1pPr>
          </a:lstStyle>
          <a:p>
            <a:r>
              <a:t>Wigner function</a:t>
            </a:r>
          </a:p>
        </p:txBody>
      </p:sp>
      <p:pic>
        <p:nvPicPr>
          <p:cNvPr id="239" name="image.png"/>
          <p:cNvPicPr>
            <a:picLocks noChangeAspect="1"/>
          </p:cNvPicPr>
          <p:nvPr/>
        </p:nvPicPr>
        <p:blipFill>
          <a:blip r:embed="rId8"/>
          <a:stretch>
            <a:fillRect/>
          </a:stretch>
        </p:blipFill>
        <p:spPr>
          <a:xfrm>
            <a:off x="4762500" y="1800225"/>
            <a:ext cx="3409950" cy="690563"/>
          </a:xfrm>
          <a:prstGeom prst="rect">
            <a:avLst/>
          </a:prstGeom>
          <a:ln w="12700">
            <a:miter lim="400000"/>
          </a:ln>
        </p:spPr>
      </p:pic>
      <p:pic>
        <p:nvPicPr>
          <p:cNvPr id="240" name="image.png"/>
          <p:cNvPicPr>
            <a:picLocks noChangeAspect="1"/>
          </p:cNvPicPr>
          <p:nvPr/>
        </p:nvPicPr>
        <p:blipFill>
          <a:blip r:embed="rId9"/>
          <a:stretch>
            <a:fillRect/>
          </a:stretch>
        </p:blipFill>
        <p:spPr>
          <a:xfrm>
            <a:off x="4002087" y="2867025"/>
            <a:ext cx="1644651" cy="1125538"/>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
        <p:nvSpPr>
          <p:cNvPr id="14339"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sp>
        <p:nvSpPr>
          <p:cNvPr id="14340" name="Text Box 4"/>
          <p:cNvSpPr txBox="1">
            <a:spLocks noChangeArrowheads="1"/>
          </p:cNvSpPr>
          <p:nvPr/>
        </p:nvSpPr>
        <p:spPr bwMode="auto">
          <a:xfrm>
            <a:off x="8961122" y="1408854"/>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Larger           probe smaller distances – </a:t>
            </a:r>
          </a:p>
          <a:p>
            <a:pPr algn="l"/>
            <a:r>
              <a:rPr lang="en-US" altLang="x-none" sz="3413" dirty="0">
                <a:latin typeface="Gill Sans Light" charset="0"/>
              </a:rPr>
              <a:t>DGLAP evolution </a:t>
            </a:r>
          </a:p>
          <a:p>
            <a:endParaRPr lang="en-US" altLang="x-none" sz="3413" dirty="0"/>
          </a:p>
          <a:p>
            <a:r>
              <a:rPr lang="en-US" altLang="x-none" sz="3413" dirty="0"/>
              <a:t> </a:t>
            </a:r>
          </a:p>
          <a:p>
            <a:endParaRPr lang="en-US" altLang="x-none" sz="3413" dirty="0"/>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6098" y="3491756"/>
            <a:ext cx="756356"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734529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3067" y="3425023"/>
            <a:ext cx="756356"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6" name="Text Box 6"/>
          <p:cNvSpPr txBox="1">
            <a:spLocks noChangeArrowheads="1"/>
          </p:cNvSpPr>
          <p:nvPr/>
        </p:nvSpPr>
        <p:spPr bwMode="auto">
          <a:xfrm>
            <a:off x="8763694" y="1384019"/>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Fixing           and changing the energy we probe BFKL evolution </a:t>
            </a:r>
          </a:p>
          <a:p>
            <a:endParaRPr lang="en-US" altLang="x-none" sz="3413" dirty="0"/>
          </a:p>
          <a:p>
            <a:r>
              <a:rPr lang="en-US" altLang="x-none" sz="3413" dirty="0"/>
              <a:t> </a:t>
            </a:r>
          </a:p>
          <a:p>
            <a:endParaRPr lang="en-US" altLang="x-none" sz="3413" dirty="0"/>
          </a:p>
        </p:txBody>
      </p:sp>
      <p:sp>
        <p:nvSpPr>
          <p:cNvPr id="9"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Tree>
    <p:extLst>
      <p:ext uri="{BB962C8B-B14F-4D97-AF65-F5344CB8AC3E}">
        <p14:creationId xmlns:p14="http://schemas.microsoft.com/office/powerpoint/2010/main" val="34991540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89" name="Text Box 5"/>
          <p:cNvSpPr txBox="1">
            <a:spLocks noChangeArrowheads="1"/>
          </p:cNvSpPr>
          <p:nvPr/>
        </p:nvSpPr>
        <p:spPr bwMode="auto">
          <a:xfrm>
            <a:off x="8961122" y="1411112"/>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Recombination of gluons leads to non linear effects – BK/JIMWLK evolution and phenomenon of saturation. Dilute vs dense regime of QCD.</a:t>
            </a:r>
          </a:p>
          <a:p>
            <a:endParaRPr lang="en-US" altLang="x-none" sz="3413" dirty="0"/>
          </a:p>
          <a:p>
            <a:r>
              <a:rPr lang="en-US" altLang="x-none" sz="3413" dirty="0"/>
              <a:t> </a:t>
            </a:r>
          </a:p>
          <a:p>
            <a:endParaRPr lang="en-US" altLang="x-none" sz="3413" dirty="0"/>
          </a:p>
        </p:txBody>
      </p:sp>
      <p:sp>
        <p:nvSpPr>
          <p:cNvPr id="8"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Tree>
    <p:extLst>
      <p:ext uri="{BB962C8B-B14F-4D97-AF65-F5344CB8AC3E}">
        <p14:creationId xmlns:p14="http://schemas.microsoft.com/office/powerpoint/2010/main" val="36107308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Nucleon landscape"/>
          <p:cNvSpPr txBox="1"/>
          <p:nvPr/>
        </p:nvSpPr>
        <p:spPr>
          <a:xfrm>
            <a:off x="255587" y="103187"/>
            <a:ext cx="12455527" cy="928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lgn="r">
              <a:defRPr sz="3600"/>
            </a:pPr>
            <a:r>
              <a:t>Nucleon landscape </a:t>
            </a:r>
          </a:p>
          <a:p>
            <a:pPr algn="r">
              <a:defRPr sz="2800">
                <a:latin typeface="Calibri"/>
                <a:ea typeface="Calibri"/>
                <a:cs typeface="Calibri"/>
                <a:sym typeface="Calibri"/>
              </a:defRPr>
            </a:pPr>
            <a:r>
              <a:t> </a:t>
            </a:r>
          </a:p>
        </p:txBody>
      </p:sp>
      <p:sp>
        <p:nvSpPr>
          <p:cNvPr id="143" name="Factorization theorems help us to relate functions that describe the hadron structure and the experimental observables…"/>
          <p:cNvSpPr txBox="1"/>
          <p:nvPr/>
        </p:nvSpPr>
        <p:spPr>
          <a:xfrm>
            <a:off x="6271841" y="2707617"/>
            <a:ext cx="6314928" cy="398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Factorization theorems help us to relate functions that describe the hadron structure and the experimental observables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Factorization is a </a:t>
            </a:r>
            <a:r>
              <a:rPr i="1">
                <a:latin typeface="Gill Sans"/>
                <a:ea typeface="Gill Sans"/>
                <a:cs typeface="Gill Sans"/>
                <a:sym typeface="Gill Sans"/>
              </a:rPr>
              <a:t>controllable approximation</a:t>
            </a:r>
            <a:r>
              <a:t> and the goal of theorists and phenomenologists is to test and improve the region of applicability of factorization and/or construct new factorization theorems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Hadron structure is the ultimate goal of measurements and phenomenology </a:t>
            </a:r>
            <a:r>
              <a:rPr>
                <a:solidFill>
                  <a:srgbClr val="0000FF"/>
                </a:solidFill>
              </a:rPr>
              <a:t>             </a:t>
            </a:r>
          </a:p>
        </p:txBody>
      </p:sp>
      <p:pic>
        <p:nvPicPr>
          <p:cNvPr id="144" name="Image" descr="Image"/>
          <p:cNvPicPr>
            <a:picLocks noChangeAspect="1"/>
          </p:cNvPicPr>
          <p:nvPr/>
        </p:nvPicPr>
        <p:blipFill>
          <a:blip r:embed="rId2"/>
          <a:stretch>
            <a:fillRect/>
          </a:stretch>
        </p:blipFill>
        <p:spPr>
          <a:xfrm>
            <a:off x="497581" y="2839907"/>
            <a:ext cx="5217307" cy="3427650"/>
          </a:xfrm>
          <a:prstGeom prst="rect">
            <a:avLst/>
          </a:prstGeom>
          <a:ln w="12700">
            <a:miter lim="400000"/>
          </a:ln>
        </p:spPr>
      </p:pic>
      <p:sp>
        <p:nvSpPr>
          <p:cNvPr id="145" name="The polarized proton in momentum…"/>
          <p:cNvSpPr txBox="1"/>
          <p:nvPr/>
        </p:nvSpPr>
        <p:spPr>
          <a:xfrm>
            <a:off x="697007" y="6447168"/>
            <a:ext cx="4621074" cy="742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The polarized proton in momentum</a:t>
            </a:r>
          </a:p>
          <a:p>
            <a:r>
              <a:t>space as “seen” by the virtual photon </a:t>
            </a:r>
          </a:p>
        </p:txBody>
      </p:sp>
    </p:spTree>
    <p:extLst>
      <p:ext uri="{BB962C8B-B14F-4D97-AF65-F5344CB8AC3E}">
        <p14:creationId xmlns:p14="http://schemas.microsoft.com/office/powerpoint/2010/main" val="34041094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D5D22D-9E3C-AD87-5380-AFF969C996D5}"/>
              </a:ext>
            </a:extLst>
          </p:cNvPr>
          <p:cNvSpPr txBox="1"/>
          <p:nvPr/>
        </p:nvSpPr>
        <p:spPr>
          <a:xfrm>
            <a:off x="3774241" y="4330460"/>
            <a:ext cx="2958500"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End of lectures </a:t>
            </a:r>
            <a:r>
              <a:rPr lang="en-US" dirty="0"/>
              <a:t>I</a:t>
            </a: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-II, 6/14</a:t>
            </a:r>
          </a:p>
        </p:txBody>
      </p:sp>
    </p:spTree>
    <p:extLst>
      <p:ext uri="{BB962C8B-B14F-4D97-AF65-F5344CB8AC3E}">
        <p14:creationId xmlns:p14="http://schemas.microsoft.com/office/powerpoint/2010/main" val="355791192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73"/>
          <p:cNvSpPr/>
          <p:nvPr/>
        </p:nvSpPr>
        <p:spPr>
          <a:xfrm>
            <a:off x="0" y="2026227"/>
            <a:ext cx="13004800" cy="1569027"/>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1267" name="Text Box 3"/>
          <p:cNvSpPr txBox="1">
            <a:spLocks noChangeArrowheads="1"/>
          </p:cNvSpPr>
          <p:nvPr/>
        </p:nvSpPr>
        <p:spPr bwMode="auto">
          <a:xfrm>
            <a:off x="255130" y="1230490"/>
            <a:ext cx="12749670"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a:t>  </a:t>
            </a:r>
          </a:p>
        </p:txBody>
      </p:sp>
      <p:sp>
        <p:nvSpPr>
          <p:cNvPr id="11268" name="Text Box 4"/>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69" name="Text Box 5"/>
          <p:cNvSpPr txBox="1">
            <a:spLocks noChangeArrowheads="1"/>
          </p:cNvSpPr>
          <p:nvPr/>
        </p:nvSpPr>
        <p:spPr bwMode="auto">
          <a:xfrm>
            <a:off x="1399823" y="4352996"/>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0" name="Text Box 6"/>
          <p:cNvSpPr txBox="1">
            <a:spLocks noChangeArrowheads="1"/>
          </p:cNvSpPr>
          <p:nvPr/>
        </p:nvSpPr>
        <p:spPr bwMode="auto">
          <a:xfrm>
            <a:off x="844409" y="8209280"/>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1" name="Text Box 7"/>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2" name="Text Box 8"/>
          <p:cNvSpPr txBox="1">
            <a:spLocks noChangeArrowheads="1"/>
          </p:cNvSpPr>
          <p:nvPr/>
        </p:nvSpPr>
        <p:spPr bwMode="auto">
          <a:xfrm>
            <a:off x="1399823" y="4355255"/>
            <a:ext cx="257387" cy="652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3" name="Text Box 9"/>
          <p:cNvSpPr txBox="1">
            <a:spLocks noChangeArrowheads="1"/>
          </p:cNvSpPr>
          <p:nvPr/>
        </p:nvSpPr>
        <p:spPr bwMode="auto">
          <a:xfrm>
            <a:off x="2898526" y="1409059"/>
            <a:ext cx="9268177" cy="7452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endParaRPr lang="en-US" altLang="x-none" sz="5689" dirty="0">
              <a:solidFill>
                <a:srgbClr val="DD4814"/>
              </a:solidFill>
              <a:latin typeface="Arial" charset="0"/>
            </a:endParaRP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a:t>
            </a:r>
          </a:p>
          <a:p>
            <a:pPr>
              <a:buClr>
                <a:srgbClr val="DD4814"/>
              </a:buClr>
              <a:buSzPct val="45000"/>
              <a:buFont typeface="Wingdings" charset="2"/>
              <a:buNone/>
            </a:pPr>
            <a:r>
              <a:rPr lang="en-US" altLang="x-none" sz="2276" dirty="0">
                <a:solidFill>
                  <a:srgbClr val="DD4814"/>
                </a:solidFill>
                <a:latin typeface="Arial" charset="0"/>
              </a:rPr>
              <a:t>     </a:t>
            </a:r>
            <a:r>
              <a:rPr lang="en-US" altLang="x-none" sz="2276" dirty="0">
                <a:solidFill>
                  <a:schemeClr val="tx1"/>
                </a:solidFill>
                <a:latin typeface="Gill Sans Light" charset="0"/>
              </a:rPr>
              <a:t>S</a:t>
            </a:r>
            <a:r>
              <a:rPr lang="en-US" altLang="x-none" sz="2276" dirty="0">
                <a:latin typeface="Gill Sans Light" charset="0"/>
              </a:rPr>
              <a:t>tructure of the nucleon</a:t>
            </a:r>
          </a:p>
          <a:p>
            <a:pPr>
              <a:buClr>
                <a:srgbClr val="DD4814"/>
              </a:buClr>
              <a:buSzPct val="45000"/>
            </a:pPr>
            <a:r>
              <a:rPr lang="en-US" altLang="x-none" sz="2276" dirty="0">
                <a:latin typeface="Gill Sans Light" charset="0"/>
              </a:rPr>
              <a:t>	     Transverse Momentum Dependent distributions (TMDs)</a:t>
            </a:r>
          </a:p>
          <a:p>
            <a:pPr>
              <a:buClr>
                <a:srgbClr val="DD4814"/>
              </a:buClr>
              <a:buSzPct val="45000"/>
              <a:buFont typeface="Wingdings" charset="2"/>
              <a:buNone/>
            </a:pPr>
            <a:r>
              <a:rPr lang="en-US" altLang="x-none" sz="2276" dirty="0">
                <a:latin typeface="Gill Sans Light" charset="0"/>
              </a:rPr>
              <a:t>     </a:t>
            </a:r>
          </a:p>
          <a:p>
            <a:pPr>
              <a:buClr>
                <a:srgbClr val="DD4814"/>
              </a:buClr>
              <a:buSzPct val="45000"/>
              <a:buFont typeface="Wingdings" charset="2"/>
              <a:buNone/>
            </a:pPr>
            <a:r>
              <a:rPr lang="en-US" altLang="x-none" sz="2276" dirty="0">
                <a:latin typeface="Gill Sans Light" charset="0"/>
              </a:rPr>
              <a:t>         </a:t>
            </a: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II</a:t>
            </a:r>
            <a:endParaRPr lang="en-US" altLang="x-none" sz="2276" dirty="0">
              <a:latin typeface="Gill Sans Light" charset="0"/>
            </a:endParaRPr>
          </a:p>
          <a:p>
            <a:pPr>
              <a:buClr>
                <a:srgbClr val="DD4814"/>
              </a:buClr>
              <a:buSzPct val="45000"/>
              <a:buFont typeface="Wingdings" charset="2"/>
              <a:buNone/>
            </a:pPr>
            <a:r>
              <a:rPr lang="en-US" altLang="x-none" sz="2276" dirty="0">
                <a:latin typeface="Gill Sans Light" charset="0"/>
              </a:rPr>
              <a:t>     Semi Inclusive Deep Inelastic Scattering (SIDIS)</a:t>
            </a:r>
          </a:p>
          <a:p>
            <a:pPr>
              <a:buClr>
                <a:srgbClr val="DD4814"/>
              </a:buClr>
              <a:buSzPct val="45000"/>
            </a:pPr>
            <a:r>
              <a:rPr lang="en-US" altLang="x-none" sz="2276" dirty="0">
                <a:latin typeface="Gill Sans Light" charset="0"/>
              </a:rPr>
              <a:t>     Calculations of SIDIS structure functions using Mathematica</a:t>
            </a:r>
          </a:p>
          <a:p>
            <a:pPr>
              <a:buClr>
                <a:srgbClr val="DD4814"/>
              </a:buClr>
              <a:buSzPct val="45000"/>
              <a:buFont typeface="Wingdings" charset="2"/>
              <a:buNone/>
            </a:pPr>
            <a:endParaRPr lang="en-US" altLang="x-none" sz="2276" dirty="0">
              <a:latin typeface="Gill Sans Light" charset="0"/>
            </a:endParaRPr>
          </a:p>
        </p:txBody>
      </p:sp>
      <p:sp>
        <p:nvSpPr>
          <p:cNvPr id="11274" name="Text Box 10"/>
          <p:cNvSpPr txBox="1">
            <a:spLocks noChangeArrowheads="1"/>
          </p:cNvSpPr>
          <p:nvPr/>
        </p:nvSpPr>
        <p:spPr bwMode="auto">
          <a:xfrm>
            <a:off x="81281" y="51930"/>
            <a:ext cx="3267005" cy="995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5689" dirty="0">
                <a:solidFill>
                  <a:srgbClr val="0070C0"/>
                </a:solidFill>
                <a:latin typeface="Gill Sans Light" charset="0"/>
              </a:rPr>
              <a:t>The plan:</a:t>
            </a:r>
          </a:p>
        </p:txBody>
      </p:sp>
      <p:sp>
        <p:nvSpPr>
          <p:cNvPr id="12" name="TextBox 11">
            <a:extLst>
              <a:ext uri="{FF2B5EF4-FFF2-40B4-BE49-F238E27FC236}">
                <a16:creationId xmlns:a16="http://schemas.microsoft.com/office/drawing/2014/main" id="{D4ABAFA3-C6A3-2E4A-8B0D-95A679561CD3}"/>
              </a:ext>
            </a:extLst>
          </p:cNvPr>
          <p:cNvSpPr txBox="1"/>
          <p:nvPr/>
        </p:nvSpPr>
        <p:spPr>
          <a:xfrm>
            <a:off x="1580445" y="5534914"/>
            <a:ext cx="9923489" cy="3465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Clr>
                <a:srgbClr val="DD4814"/>
              </a:buClr>
              <a:buSzPct val="45000"/>
            </a:pPr>
            <a:r>
              <a:rPr lang="en-US" altLang="x-none" sz="2400" dirty="0">
                <a:latin typeface="Gill Sans Light" charset="0"/>
              </a:rPr>
              <a:t>You will find all material in </a:t>
            </a:r>
            <a:r>
              <a:rPr lang="en-US" u="sng" dirty="0">
                <a:hlinkClick r:id="rId3"/>
              </a:rPr>
              <a:t>https://github.com/prokudin/Cagliari22</a:t>
            </a:r>
            <a:endParaRPr lang="en-US" u="sng" dirty="0"/>
          </a:p>
          <a:p>
            <a:pPr>
              <a:buClr>
                <a:srgbClr val="DD4814"/>
              </a:buClr>
              <a:buSzPct val="45000"/>
            </a:pPr>
            <a:endParaRPr lang="en-US" altLang="x-none" u="sng" dirty="0">
              <a:latin typeface="Gill Sans Light" charset="0"/>
            </a:endParaRPr>
          </a:p>
          <a:p>
            <a:pPr algn="l">
              <a:buClr>
                <a:srgbClr val="DD4814"/>
              </a:buClr>
              <a:buSzPct val="45000"/>
            </a:pPr>
            <a:r>
              <a:rPr lang="en-US" altLang="x-none" sz="2400" u="sng" dirty="0">
                <a:latin typeface="Gill Sans Light" charset="0"/>
              </a:rPr>
              <a:t>There are 4 exercises:</a:t>
            </a:r>
          </a:p>
          <a:p>
            <a:pPr algn="l">
              <a:buClr>
                <a:srgbClr val="DD4814"/>
              </a:buClr>
              <a:buSzPct val="45000"/>
            </a:pPr>
            <a:endParaRPr lang="en-US" altLang="x-none" u="sng" dirty="0">
              <a:latin typeface="Gill Sans Light" charset="0"/>
            </a:endParaRPr>
          </a:p>
          <a:p>
            <a:pPr marL="342900" indent="-342900" algn="l">
              <a:buFont typeface="Wingdings" pitchFamily="2" charset="2"/>
              <a:buChar char="ü"/>
            </a:pPr>
            <a:r>
              <a:rPr lang="en-US" dirty="0"/>
              <a:t>*** Rewrite the notebooks using Python, </a:t>
            </a:r>
            <a:r>
              <a:rPr lang="en-US" dirty="0" err="1"/>
              <a:t>SymPy</a:t>
            </a:r>
            <a:r>
              <a:rPr lang="en-US" dirty="0"/>
              <a:t> </a:t>
            </a:r>
            <a:r>
              <a:rPr lang="en-US" dirty="0">
                <a:hlinkClick r:id="rId4"/>
              </a:rPr>
              <a:t>https://www.sympy.org/en/index.html</a:t>
            </a:r>
            <a:r>
              <a:rPr lang="en-US" dirty="0"/>
              <a:t> to perform analytical computations</a:t>
            </a:r>
          </a:p>
          <a:p>
            <a:pPr marL="342900" indent="-342900" algn="l">
              <a:buFont typeface="Wingdings" pitchFamily="2" charset="2"/>
              <a:buChar char="ü"/>
            </a:pPr>
            <a:r>
              <a:rPr lang="en-US" dirty="0"/>
              <a:t>*** Use the </a:t>
            </a:r>
            <a:r>
              <a:rPr lang="en-US" dirty="0" err="1"/>
              <a:t>mathematica</a:t>
            </a:r>
            <a:r>
              <a:rPr lang="en-US" dirty="0"/>
              <a:t> notebook, implement numerically the constraints on the partonic transverse momenta from https://</a:t>
            </a:r>
            <a:r>
              <a:rPr lang="en-US" dirty="0" err="1"/>
              <a:t>inspirehep.net</a:t>
            </a:r>
            <a:r>
              <a:rPr lang="en-US" dirty="0"/>
              <a:t>/literature/916578 and compare results on </a:t>
            </a:r>
          </a:p>
          <a:p>
            <a:pPr algn="l">
              <a:buClr>
                <a:srgbClr val="DD4814"/>
              </a:buClr>
              <a:buSzPct val="45000"/>
            </a:pPr>
            <a:endParaRPr lang="en-US" altLang="x-none" sz="2400" dirty="0">
              <a:latin typeface="Gill Sans Light"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8A2C90A-6CBA-4255-D8F9-09899CBE99F7}"/>
                  </a:ext>
                </a:extLst>
              </p:cNvPr>
              <p:cNvSpPr txBox="1"/>
              <p:nvPr/>
            </p:nvSpPr>
            <p:spPr>
              <a:xfrm>
                <a:off x="4935464" y="8270192"/>
                <a:ext cx="882421" cy="381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14:m>
                  <m:oMathPara xmlns:m="http://schemas.openxmlformats.org/officeDocument/2006/math">
                    <m:oMathParaPr>
                      <m:jc m:val="centerGroup"/>
                    </m:oMathParaPr>
                    <m:oMath xmlns:m="http://schemas.openxmlformats.org/officeDocument/2006/math">
                      <m:sSubSup>
                        <m:sSubSupPr>
                          <m:ctrlP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ctrlPr>
                        </m:sSubSupPr>
                        <m:e>
                          <m: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t>𝐹</m:t>
                          </m:r>
                        </m:e>
                        <m:sub>
                          <m: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t>𝑈𝑈</m:t>
                          </m:r>
                        </m:sub>
                        <m:sup>
                          <m:func>
                            <m:funcPr>
                              <m:ctrlP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ctrlPr>
                            </m:funcPr>
                            <m:fName>
                              <m:r>
                                <m:rPr>
                                  <m:sty m:val="p"/>
                                </m:rPr>
                                <a:rPr kumimoji="0" lang="en-US" sz="2400" b="0" i="0"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t>cos</m:t>
                              </m:r>
                            </m:fName>
                            <m:e>
                              <m: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Gill Sans Light"/>
                                </a:rPr>
                                <m:t>𝜙</m:t>
                              </m:r>
                            </m:e>
                          </m:func>
                        </m:sup>
                      </m:sSubSup>
                    </m:oMath>
                  </m:oMathPara>
                </a14:m>
                <a:endPar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endParaRPr>
              </a:p>
            </p:txBody>
          </p:sp>
        </mc:Choice>
        <mc:Fallback xmlns="">
          <p:sp>
            <p:nvSpPr>
              <p:cNvPr id="2" name="TextBox 1">
                <a:extLst>
                  <a:ext uri="{FF2B5EF4-FFF2-40B4-BE49-F238E27FC236}">
                    <a16:creationId xmlns:a16="http://schemas.microsoft.com/office/drawing/2014/main" id="{B8A2C90A-6CBA-4255-D8F9-09899CBE99F7}"/>
                  </a:ext>
                </a:extLst>
              </p:cNvPr>
              <p:cNvSpPr txBox="1">
                <a:spLocks noRot="1" noChangeAspect="1" noMove="1" noResize="1" noEditPoints="1" noAdjustHandles="1" noChangeArrowheads="1" noChangeShapeType="1" noTextEdit="1"/>
              </p:cNvSpPr>
              <p:nvPr/>
            </p:nvSpPr>
            <p:spPr>
              <a:xfrm>
                <a:off x="4935464" y="8270192"/>
                <a:ext cx="882421" cy="381002"/>
              </a:xfrm>
              <a:prstGeom prst="rect">
                <a:avLst/>
              </a:prstGeom>
              <a:blipFill>
                <a:blip r:embed="rId5"/>
                <a:stretch>
                  <a:fillRect l="-5714" t="-25806" r="-5714" b="-129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632375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3746198" y="4095750"/>
            <a:ext cx="8945865" cy="550683"/>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How do we study the structure of the nucleon?</a:t>
            </a:r>
            <a:endParaRPr dirty="0"/>
          </a:p>
        </p:txBody>
      </p:sp>
    </p:spTree>
    <p:extLst>
      <p:ext uri="{BB962C8B-B14F-4D97-AF65-F5344CB8AC3E}">
        <p14:creationId xmlns:p14="http://schemas.microsoft.com/office/powerpoint/2010/main" val="201426503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Deep Inelastic Scattering (DIS) </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6" y="2792872"/>
            <a:ext cx="3589867" cy="38179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6" name="Text Box 4"/>
          <p:cNvSpPr txBox="1">
            <a:spLocks noChangeArrowheads="1"/>
          </p:cNvSpPr>
          <p:nvPr/>
        </p:nvSpPr>
        <p:spPr bwMode="auto">
          <a:xfrm>
            <a:off x="1" y="1280161"/>
            <a:ext cx="13056730"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In order to access </a:t>
            </a:r>
            <a:r>
              <a:rPr lang="en-US" altLang="x-none" sz="2844" dirty="0">
                <a:latin typeface="Gill Sans SemiBold" panose="020B0502020104020203" pitchFamily="34" charset="-79"/>
                <a:ea typeface="Gill Sans SemiBold" charset="0"/>
                <a:cs typeface="Gill Sans SemiBold" panose="020B0502020104020203" pitchFamily="34" charset="-79"/>
              </a:rPr>
              <a:t>distributions</a:t>
            </a:r>
            <a:r>
              <a:rPr lang="en-US" altLang="x-none" sz="2844" b="1" dirty="0">
                <a:latin typeface="Gill Sans Light" charset="0"/>
              </a:rPr>
              <a:t> </a:t>
            </a:r>
            <a:r>
              <a:rPr lang="en-US" altLang="x-none" sz="2844" dirty="0">
                <a:latin typeface="Gill Sans Light" charset="0"/>
              </a:rPr>
              <a:t>we could use </a:t>
            </a:r>
          </a:p>
          <a:p>
            <a:r>
              <a:rPr lang="en-US" altLang="x-none" sz="2844" dirty="0">
                <a:solidFill>
                  <a:srgbClr val="FF0000"/>
                </a:solidFill>
                <a:latin typeface="Gill Sans Light" charset="0"/>
              </a:rPr>
              <a:t>deep inelastic scattering</a:t>
            </a:r>
          </a:p>
          <a:p>
            <a:r>
              <a:rPr lang="en-US" altLang="x-none" sz="2844" dirty="0">
                <a:solidFill>
                  <a:srgbClr val="FF0000"/>
                </a:solidFill>
              </a:rPr>
              <a:t>                                 </a:t>
            </a:r>
          </a:p>
          <a:p>
            <a:r>
              <a:rPr lang="en-US" altLang="x-none" sz="2844" dirty="0"/>
              <a:t> </a:t>
            </a:r>
          </a:p>
        </p:txBody>
      </p:sp>
      <p:sp>
        <p:nvSpPr>
          <p:cNvPr id="13317" name="Text Box 5"/>
          <p:cNvSpPr txBox="1">
            <a:spLocks noChangeArrowheads="1"/>
          </p:cNvSpPr>
          <p:nvPr/>
        </p:nvSpPr>
        <p:spPr bwMode="auto">
          <a:xfrm>
            <a:off x="6143415" y="2458721"/>
            <a:ext cx="5962790" cy="2512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129" dirty="0">
                <a:latin typeface="Gill Sans Light" charset="0"/>
              </a:rPr>
              <a:t>The energy is big enough to </a:t>
            </a:r>
          </a:p>
          <a:p>
            <a:r>
              <a:rPr lang="en-US" altLang="x-none" sz="3129" dirty="0">
                <a:latin typeface="Gill Sans Light" charset="0"/>
              </a:rPr>
              <a:t>transform the proton in </a:t>
            </a:r>
          </a:p>
          <a:p>
            <a:r>
              <a:rPr lang="en-US" altLang="x-none" sz="3129" dirty="0">
                <a:latin typeface="Gill Sans Light" charset="0"/>
              </a:rPr>
              <a:t>a lot of final states</a:t>
            </a:r>
          </a:p>
          <a:p>
            <a:endParaRPr lang="en-US" altLang="x-none" sz="3129" dirty="0">
              <a:latin typeface="Gill Sans Light" charset="0"/>
            </a:endParaRPr>
          </a:p>
          <a:p>
            <a:r>
              <a:rPr lang="en-US" altLang="x-none" sz="3129" dirty="0" err="1">
                <a:latin typeface="Gill Sans Light" charset="0"/>
              </a:rPr>
              <a:t>Bjorken</a:t>
            </a:r>
            <a:r>
              <a:rPr lang="en-US" altLang="x-none" sz="3129" dirty="0">
                <a:latin typeface="Gill Sans Light" charset="0"/>
              </a:rPr>
              <a:t> limit is </a:t>
            </a:r>
          </a:p>
        </p:txBody>
      </p:sp>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023" y="5080000"/>
            <a:ext cx="2727396" cy="8398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024" y="6256304"/>
            <a:ext cx="3181208" cy="715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5023" y="7075876"/>
            <a:ext cx="6628836" cy="1621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92817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Distributions measured in </a:t>
            </a:r>
            <a:r>
              <a:rPr lang="en-US" altLang="x-none" sz="2844" dirty="0">
                <a:solidFill>
                  <a:srgbClr val="FF0000"/>
                </a:solidFill>
                <a:latin typeface="Gill Sans Light" charset="0"/>
              </a:rPr>
              <a:t>deep inelastic scattering</a:t>
            </a:r>
          </a:p>
          <a:p>
            <a:r>
              <a:rPr lang="en-US" altLang="x-none" sz="2844" dirty="0">
                <a:solidFill>
                  <a:srgbClr val="FF0000"/>
                </a:solidFill>
              </a:rPr>
              <a:t>                                 </a:t>
            </a:r>
          </a:p>
          <a:p>
            <a:r>
              <a:rPr lang="en-US" altLang="x-none" sz="2844" dirty="0"/>
              <a:t> </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050" y="3099930"/>
            <a:ext cx="8423768"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565" y="6317263"/>
            <a:ext cx="3447626" cy="1621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1" name="Freeform 5"/>
          <p:cNvSpPr>
            <a:spLocks/>
          </p:cNvSpPr>
          <p:nvPr/>
        </p:nvSpPr>
        <p:spPr bwMode="auto">
          <a:xfrm>
            <a:off x="2815450" y="7168446"/>
            <a:ext cx="3840479" cy="1537546"/>
          </a:xfrm>
          <a:custGeom>
            <a:avLst/>
            <a:gdLst>
              <a:gd name="T0" fmla="*/ 0 w 7501"/>
              <a:gd name="T1" fmla="*/ 2500 h 3001"/>
              <a:gd name="T2" fmla="*/ 7500 w 7501"/>
              <a:gd name="T3" fmla="*/ 0 h 3001"/>
            </a:gdLst>
            <a:ahLst/>
            <a:cxnLst>
              <a:cxn ang="0">
                <a:pos x="T0" y="T1"/>
              </a:cxn>
              <a:cxn ang="0">
                <a:pos x="T2" y="T3"/>
              </a:cxn>
            </a:cxnLst>
            <a:rect l="0" t="0" r="r" b="b"/>
            <a:pathLst>
              <a:path w="7501" h="3001">
                <a:moveTo>
                  <a:pt x="0" y="2500"/>
                </a:moveTo>
                <a:cubicBezTo>
                  <a:pt x="1500" y="2000"/>
                  <a:pt x="5500" y="3000"/>
                  <a:pt x="7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14342" name="Text Box 6"/>
          <p:cNvSpPr txBox="1">
            <a:spLocks noChangeArrowheads="1"/>
          </p:cNvSpPr>
          <p:nvPr/>
        </p:nvSpPr>
        <p:spPr bwMode="auto">
          <a:xfrm>
            <a:off x="1485618" y="8322169"/>
            <a:ext cx="10803467" cy="740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solidFill>
                  <a:srgbClr val="FF0000"/>
                </a:solidFill>
                <a:latin typeface="Gill Sans Light" charset="0"/>
              </a:rPr>
              <a:t>This sum makes it sensitive to </a:t>
            </a:r>
            <a:r>
              <a:rPr lang="en-US" altLang="x-none" sz="2844" dirty="0" err="1">
                <a:solidFill>
                  <a:srgbClr val="FF0000"/>
                </a:solidFill>
                <a:latin typeface="Gill Sans Light" charset="0"/>
              </a:rPr>
              <a:t>parton</a:t>
            </a:r>
            <a:r>
              <a:rPr lang="en-US" altLang="x-none" sz="2844" dirty="0">
                <a:solidFill>
                  <a:srgbClr val="FF0000"/>
                </a:solidFill>
                <a:latin typeface="Gill Sans Light" charset="0"/>
              </a:rPr>
              <a:t> structure!</a:t>
            </a:r>
          </a:p>
        </p:txBody>
      </p:sp>
      <p:sp>
        <p:nvSpPr>
          <p:cNvPr id="14343"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Deep Inelastic Scattering (DIS) </a:t>
            </a:r>
          </a:p>
        </p:txBody>
      </p:sp>
    </p:spTree>
    <p:extLst>
      <p:ext uri="{BB962C8B-B14F-4D97-AF65-F5344CB8AC3E}">
        <p14:creationId xmlns:p14="http://schemas.microsoft.com/office/powerpoint/2010/main" val="27230653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Distributions and </a:t>
            </a:r>
            <a:r>
              <a:rPr lang="en-US" altLang="x-none" sz="3982" dirty="0" err="1">
                <a:latin typeface="Gill Sans Light" charset="0"/>
              </a:rPr>
              <a:t>parton</a:t>
            </a:r>
            <a:r>
              <a:rPr lang="en-US" altLang="x-none" sz="3982" dirty="0">
                <a:latin typeface="Gill Sans Light" charset="0"/>
              </a:rPr>
              <a:t> model</a:t>
            </a:r>
            <a:r>
              <a:rPr lang="en-US" altLang="x-none" sz="3982" dirty="0"/>
              <a:t> </a:t>
            </a:r>
          </a:p>
        </p:txBody>
      </p:sp>
      <p:sp>
        <p:nvSpPr>
          <p:cNvPr id="1536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Parton model is a logical step, </a:t>
            </a:r>
            <a:r>
              <a:rPr lang="en-US" altLang="x-none" sz="2844" dirty="0" err="1">
                <a:latin typeface="Gill Sans Light" charset="0"/>
              </a:rPr>
              <a:t>partons</a:t>
            </a:r>
            <a:r>
              <a:rPr lang="en-US" altLang="x-none" sz="2844" dirty="0">
                <a:latin typeface="Gill Sans Light" charset="0"/>
              </a:rPr>
              <a:t> are </a:t>
            </a:r>
            <a:r>
              <a:rPr lang="en-US" altLang="x-none" sz="2844" dirty="0" err="1">
                <a:latin typeface="Gill Sans Light" charset="0"/>
              </a:rPr>
              <a:t>pointlike</a:t>
            </a:r>
            <a:r>
              <a:rPr lang="en-US" altLang="x-none" sz="2844" dirty="0">
                <a:latin typeface="Gill Sans Light" charset="0"/>
              </a:rPr>
              <a:t> and dilute, so the photon interacts with them incoherently</a:t>
            </a:r>
          </a:p>
          <a:p>
            <a:r>
              <a:rPr lang="en-US" altLang="x-none" sz="2844" dirty="0">
                <a:solidFill>
                  <a:srgbClr val="FF0000"/>
                </a:solidFill>
              </a:rPr>
              <a:t>                                 </a:t>
            </a:r>
          </a:p>
          <a:p>
            <a:r>
              <a:rPr lang="en-US" altLang="x-none" sz="2844" dirty="0"/>
              <a:t> </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07" y="2485815"/>
            <a:ext cx="8421511"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884136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Distributions and </a:t>
            </a:r>
            <a:r>
              <a:rPr lang="en-US" altLang="x-none" sz="3982" dirty="0" err="1">
                <a:latin typeface="Gill Sans Light" charset="0"/>
              </a:rPr>
              <a:t>parton</a:t>
            </a:r>
            <a:r>
              <a:rPr lang="en-US" altLang="x-none" sz="3982" dirty="0">
                <a:latin typeface="Gill Sans Light" charset="0"/>
              </a:rPr>
              <a:t> model </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07" y="2485815"/>
            <a:ext cx="8421511"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90" name="Text Box 6"/>
          <p:cNvSpPr txBox="1">
            <a:spLocks noChangeArrowheads="1"/>
          </p:cNvSpPr>
          <p:nvPr/>
        </p:nvSpPr>
        <p:spPr bwMode="auto">
          <a:xfrm>
            <a:off x="8703735" y="8037689"/>
            <a:ext cx="5630898" cy="995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solidFill>
                  <a:srgbClr val="FF0000"/>
                </a:solidFill>
                <a:latin typeface="Gill Sans Light" charset="0"/>
              </a:rPr>
              <a:t>CONSTANT!</a:t>
            </a:r>
          </a:p>
        </p:txBody>
      </p:sp>
      <p:sp>
        <p:nvSpPr>
          <p:cNvPr id="16391" name="Text Box 7"/>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Parton model is a logical step, </a:t>
            </a:r>
            <a:r>
              <a:rPr lang="en-US" altLang="x-none" sz="2844" dirty="0" err="1">
                <a:latin typeface="Gill Sans Light" charset="0"/>
              </a:rPr>
              <a:t>partons</a:t>
            </a:r>
            <a:r>
              <a:rPr lang="en-US" altLang="x-none" sz="2844" dirty="0">
                <a:latin typeface="Gill Sans Light" charset="0"/>
              </a:rPr>
              <a:t> are </a:t>
            </a:r>
            <a:r>
              <a:rPr lang="en-US" altLang="x-none" sz="2844" dirty="0" err="1">
                <a:latin typeface="Gill Sans Light" charset="0"/>
              </a:rPr>
              <a:t>pointlike</a:t>
            </a:r>
            <a:r>
              <a:rPr lang="en-US" altLang="x-none" sz="2844" dirty="0">
                <a:latin typeface="Gill Sans Light" charset="0"/>
              </a:rPr>
              <a:t> and dilute, so photon interacts with them incoherently</a:t>
            </a:r>
          </a:p>
          <a:p>
            <a:r>
              <a:rPr lang="en-US" altLang="x-none" sz="2844" dirty="0">
                <a:solidFill>
                  <a:srgbClr val="FF0000"/>
                </a:solidFill>
              </a:rPr>
              <a:t>                                 </a:t>
            </a:r>
          </a:p>
          <a:p>
            <a:r>
              <a:rPr lang="en-US" altLang="x-none" sz="2844" dirty="0"/>
              <a:t> </a:t>
            </a:r>
          </a:p>
        </p:txBody>
      </p:sp>
      <p:pic>
        <p:nvPicPr>
          <p:cNvPr id="9" name="Picture 8"/>
          <p:cNvPicPr>
            <a:picLocks noChangeAspect="1"/>
          </p:cNvPicPr>
          <p:nvPr/>
        </p:nvPicPr>
        <p:blipFill>
          <a:blip r:embed="rId4"/>
          <a:stretch>
            <a:fillRect/>
          </a:stretch>
        </p:blipFill>
        <p:spPr>
          <a:xfrm>
            <a:off x="169505" y="2017569"/>
            <a:ext cx="6655757" cy="6877050"/>
          </a:xfrm>
          <a:prstGeom prst="rect">
            <a:avLst/>
          </a:prstGeom>
        </p:spPr>
      </p:pic>
      <p:sp>
        <p:nvSpPr>
          <p:cNvPr id="16389" name="Freeform 5"/>
          <p:cNvSpPr>
            <a:spLocks/>
          </p:cNvSpPr>
          <p:nvPr/>
        </p:nvSpPr>
        <p:spPr bwMode="auto">
          <a:xfrm>
            <a:off x="4095609" y="6245014"/>
            <a:ext cx="5888284" cy="1792676"/>
          </a:xfrm>
          <a:custGeom>
            <a:avLst/>
            <a:gdLst>
              <a:gd name="T0" fmla="*/ 11500 w 11501"/>
              <a:gd name="T1" fmla="*/ 3500 h 3501"/>
              <a:gd name="T2" fmla="*/ 1 w 11501"/>
              <a:gd name="T3" fmla="*/ 0 h 3501"/>
            </a:gdLst>
            <a:ahLst/>
            <a:cxnLst>
              <a:cxn ang="0">
                <a:pos x="T0" y="T1"/>
              </a:cxn>
              <a:cxn ang="0">
                <a:pos x="T2" y="T3"/>
              </a:cxn>
            </a:cxnLst>
            <a:rect l="0" t="0" r="r" b="b"/>
            <a:pathLst>
              <a:path w="11501" h="3501">
                <a:moveTo>
                  <a:pt x="11500" y="3500"/>
                </a:moveTo>
                <a:cubicBezTo>
                  <a:pt x="9500" y="2800"/>
                  <a:pt x="0" y="3000"/>
                  <a:pt x="1"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37562956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2"/>
          <p:cNvSpPr>
            <a:spLocks noGrp="1"/>
          </p:cNvSpPr>
          <p:nvPr>
            <p:ph idx="1"/>
          </p:nvPr>
        </p:nvSpPr>
        <p:spPr>
          <a:xfrm>
            <a:off x="650240" y="2397471"/>
            <a:ext cx="11704320" cy="5284982"/>
          </a:xfrm>
        </p:spPr>
        <p:txBody>
          <a:bodyPr>
            <a:normAutofit/>
          </a:bodyPr>
          <a:lstStyle/>
          <a:p>
            <a:endParaRPr lang="en-US" sz="3982" dirty="0"/>
          </a:p>
          <a:p>
            <a:endParaRPr lang="en-US" sz="3982" dirty="0"/>
          </a:p>
          <a:p>
            <a:endParaRPr lang="en-US" sz="3982" dirty="0"/>
          </a:p>
          <a:p>
            <a:pPr marL="0" indent="0"/>
            <a:br>
              <a:rPr lang="en-US" sz="3982" dirty="0"/>
            </a:br>
            <a:endParaRPr lang="en-US" sz="3982" dirty="0"/>
          </a:p>
        </p:txBody>
      </p:sp>
      <p:sp>
        <p:nvSpPr>
          <p:cNvPr id="2" name="Title 1"/>
          <p:cNvSpPr>
            <a:spLocks noGrp="1"/>
          </p:cNvSpPr>
          <p:nvPr>
            <p:ph type="title"/>
          </p:nvPr>
        </p:nvSpPr>
        <p:spPr>
          <a:xfrm>
            <a:off x="8009286" y="32949"/>
            <a:ext cx="4758564" cy="740909"/>
          </a:xfrm>
        </p:spPr>
        <p:txBody>
          <a:bodyPr>
            <a:normAutofit/>
          </a:bodyPr>
          <a:lstStyle/>
          <a:p>
            <a:r>
              <a:rPr lang="en-US">
                <a:latin typeface="Gill Sans Light" charset="0"/>
                <a:ea typeface="Gill Sans Light" charset="0"/>
                <a:cs typeface="Gill Sans Light" charset="0"/>
              </a:rPr>
              <a:t>Factorization</a:t>
            </a:r>
            <a:endParaRPr lang="en-US" dirty="0">
              <a:latin typeface="Gill Sans Light" charset="0"/>
              <a:ea typeface="Gill Sans Light" charset="0"/>
              <a:cs typeface="Gill Sans Light" charset="0"/>
            </a:endParaRPr>
          </a:p>
        </p:txBody>
      </p:sp>
      <p:sp>
        <p:nvSpPr>
          <p:cNvPr id="60" name="Line 27"/>
          <p:cNvSpPr>
            <a:spLocks noChangeShapeType="1"/>
          </p:cNvSpPr>
          <p:nvPr/>
        </p:nvSpPr>
        <p:spPr bwMode="auto">
          <a:xfrm flipH="1" flipV="1">
            <a:off x="7701206" y="6138435"/>
            <a:ext cx="862628" cy="1640348"/>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1" name="Line 28"/>
          <p:cNvSpPr>
            <a:spLocks noChangeShapeType="1"/>
          </p:cNvSpPr>
          <p:nvPr/>
        </p:nvSpPr>
        <p:spPr bwMode="auto">
          <a:xfrm>
            <a:off x="6264427" y="6160335"/>
            <a:ext cx="1436779" cy="48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2" name="Line 27"/>
          <p:cNvSpPr>
            <a:spLocks noChangeShapeType="1"/>
          </p:cNvSpPr>
          <p:nvPr/>
        </p:nvSpPr>
        <p:spPr bwMode="auto">
          <a:xfrm flipV="1">
            <a:off x="3959884" y="6133537"/>
            <a:ext cx="862628" cy="1640348"/>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63" name="Group 16"/>
          <p:cNvGrpSpPr>
            <a:grpSpLocks/>
          </p:cNvGrpSpPr>
          <p:nvPr/>
        </p:nvGrpSpPr>
        <p:grpSpPr bwMode="auto">
          <a:xfrm>
            <a:off x="9058653" y="7780274"/>
            <a:ext cx="862628" cy="410088"/>
            <a:chOff x="2263" y="2333"/>
            <a:chExt cx="336" cy="192"/>
          </a:xfrm>
        </p:grpSpPr>
        <p:sp>
          <p:nvSpPr>
            <p:cNvPr id="64" name="Line 17"/>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5" name="Line 18"/>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6" name="Line 19"/>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67" name="Group 12"/>
          <p:cNvGrpSpPr>
            <a:grpSpLocks/>
          </p:cNvGrpSpPr>
          <p:nvPr/>
        </p:nvGrpSpPr>
        <p:grpSpPr bwMode="auto">
          <a:xfrm>
            <a:off x="7816542" y="7778784"/>
            <a:ext cx="862628" cy="410088"/>
            <a:chOff x="2263" y="2333"/>
            <a:chExt cx="336" cy="192"/>
          </a:xfrm>
        </p:grpSpPr>
        <p:sp>
          <p:nvSpPr>
            <p:cNvPr id="68" name="Line 13"/>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9" name="Line 14"/>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0" name="Line 15"/>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71" name="Group 16"/>
          <p:cNvGrpSpPr>
            <a:grpSpLocks/>
          </p:cNvGrpSpPr>
          <p:nvPr/>
        </p:nvGrpSpPr>
        <p:grpSpPr bwMode="auto">
          <a:xfrm>
            <a:off x="2640776" y="7778784"/>
            <a:ext cx="862628" cy="410088"/>
            <a:chOff x="2263" y="2333"/>
            <a:chExt cx="336" cy="192"/>
          </a:xfrm>
        </p:grpSpPr>
        <p:sp>
          <p:nvSpPr>
            <p:cNvPr id="72" name="Line 17"/>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3" name="Line 18"/>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4" name="Line 19"/>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75" name="Oval 33"/>
          <p:cNvSpPr>
            <a:spLocks noChangeArrowheads="1"/>
          </p:cNvSpPr>
          <p:nvPr/>
        </p:nvSpPr>
        <p:spPr bwMode="auto">
          <a:xfrm>
            <a:off x="3380171" y="7368698"/>
            <a:ext cx="5853800" cy="1211328"/>
          </a:xfrm>
          <a:prstGeom prst="ellipse">
            <a:avLst/>
          </a:prstGeom>
          <a:solidFill>
            <a:srgbClr val="3366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413"/>
          </a:p>
        </p:txBody>
      </p:sp>
      <p:sp>
        <p:nvSpPr>
          <p:cNvPr id="76" name="Line 34"/>
          <p:cNvSpPr>
            <a:spLocks noChangeShapeType="1"/>
          </p:cNvSpPr>
          <p:nvPr/>
        </p:nvSpPr>
        <p:spPr bwMode="auto">
          <a:xfrm flipV="1">
            <a:off x="5936997" y="8794537"/>
            <a:ext cx="369698" cy="27339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7" name="Line 35"/>
          <p:cNvSpPr>
            <a:spLocks noChangeShapeType="1"/>
          </p:cNvSpPr>
          <p:nvPr/>
        </p:nvSpPr>
        <p:spPr bwMode="auto">
          <a:xfrm flipV="1">
            <a:off x="6296285" y="3322866"/>
            <a:ext cx="369698" cy="27339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8" name="Line 54"/>
          <p:cNvSpPr>
            <a:spLocks noChangeShapeType="1"/>
          </p:cNvSpPr>
          <p:nvPr/>
        </p:nvSpPr>
        <p:spPr bwMode="auto">
          <a:xfrm flipH="1">
            <a:off x="6296284" y="3594165"/>
            <a:ext cx="10411" cy="520037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pic>
        <p:nvPicPr>
          <p:cNvPr id="79" name="Picture 78"/>
          <p:cNvPicPr>
            <a:picLocks noChangeAspect="1"/>
          </p:cNvPicPr>
          <p:nvPr/>
        </p:nvPicPr>
        <p:blipFill>
          <a:blip r:embed="rId3"/>
          <a:stretch>
            <a:fillRect/>
          </a:stretch>
        </p:blipFill>
        <p:spPr>
          <a:xfrm>
            <a:off x="3272725" y="6667203"/>
            <a:ext cx="0" cy="0"/>
          </a:xfrm>
          <a:prstGeom prst="rect">
            <a:avLst/>
          </a:prstGeom>
        </p:spPr>
      </p:pic>
      <p:pic>
        <p:nvPicPr>
          <p:cNvPr id="80" name="Picture 79"/>
          <p:cNvPicPr>
            <a:picLocks noChangeAspect="1"/>
          </p:cNvPicPr>
          <p:nvPr/>
        </p:nvPicPr>
        <p:blipFill>
          <a:blip r:embed="rId3"/>
          <a:stretch>
            <a:fillRect/>
          </a:stretch>
        </p:blipFill>
        <p:spPr>
          <a:xfrm>
            <a:off x="3272725" y="6667203"/>
            <a:ext cx="0" cy="0"/>
          </a:xfrm>
          <a:prstGeom prst="rect">
            <a:avLst/>
          </a:prstGeom>
        </p:spPr>
      </p:pic>
      <p:pic>
        <p:nvPicPr>
          <p:cNvPr id="81" name="Picture 80"/>
          <p:cNvPicPr>
            <a:picLocks noChangeAspect="1"/>
          </p:cNvPicPr>
          <p:nvPr/>
        </p:nvPicPr>
        <p:blipFill>
          <a:blip r:embed="rId3"/>
          <a:stretch>
            <a:fillRect/>
          </a:stretch>
        </p:blipFill>
        <p:spPr>
          <a:xfrm>
            <a:off x="3272725" y="6667203"/>
            <a:ext cx="0" cy="0"/>
          </a:xfrm>
          <a:prstGeom prst="rect">
            <a:avLst/>
          </a:prstGeom>
        </p:spPr>
      </p:pic>
      <p:pic>
        <p:nvPicPr>
          <p:cNvPr id="82" name="Picture 81"/>
          <p:cNvPicPr>
            <a:picLocks noChangeAspect="1"/>
          </p:cNvPicPr>
          <p:nvPr/>
        </p:nvPicPr>
        <p:blipFill>
          <a:blip r:embed="rId4"/>
          <a:stretch>
            <a:fillRect/>
          </a:stretch>
        </p:blipFill>
        <p:spPr>
          <a:xfrm>
            <a:off x="3983957" y="6443026"/>
            <a:ext cx="271219" cy="448354"/>
          </a:xfrm>
          <a:prstGeom prst="rect">
            <a:avLst/>
          </a:prstGeom>
        </p:spPr>
      </p:pic>
      <p:sp>
        <p:nvSpPr>
          <p:cNvPr id="83" name="Line 53"/>
          <p:cNvSpPr>
            <a:spLocks noChangeShapeType="1"/>
          </p:cNvSpPr>
          <p:nvPr/>
        </p:nvSpPr>
        <p:spPr bwMode="auto">
          <a:xfrm>
            <a:off x="7824437" y="6411826"/>
            <a:ext cx="369698" cy="683479"/>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pic>
        <p:nvPicPr>
          <p:cNvPr id="84" name="Picture 83"/>
          <p:cNvPicPr>
            <a:picLocks noChangeAspect="1"/>
          </p:cNvPicPr>
          <p:nvPr/>
        </p:nvPicPr>
        <p:blipFill>
          <a:blip r:embed="rId5"/>
          <a:stretch>
            <a:fillRect/>
          </a:stretch>
        </p:blipFill>
        <p:spPr>
          <a:xfrm>
            <a:off x="4259790" y="4183694"/>
            <a:ext cx="301222" cy="402204"/>
          </a:xfrm>
          <a:prstGeom prst="rect">
            <a:avLst/>
          </a:prstGeom>
        </p:spPr>
      </p:pic>
      <p:grpSp>
        <p:nvGrpSpPr>
          <p:cNvPr id="85" name="Group 29"/>
          <p:cNvGrpSpPr>
            <a:grpSpLocks/>
          </p:cNvGrpSpPr>
          <p:nvPr/>
        </p:nvGrpSpPr>
        <p:grpSpPr bwMode="auto">
          <a:xfrm rot="3171355">
            <a:off x="3561042" y="4295570"/>
            <a:ext cx="818711" cy="246905"/>
            <a:chOff x="1008" y="2976"/>
            <a:chExt cx="1152" cy="192"/>
          </a:xfrm>
        </p:grpSpPr>
        <p:sp>
          <p:nvSpPr>
            <p:cNvPr id="86"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87"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88"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89" name="Line 53"/>
          <p:cNvSpPr>
            <a:spLocks noChangeShapeType="1"/>
          </p:cNvSpPr>
          <p:nvPr/>
        </p:nvSpPr>
        <p:spPr bwMode="auto">
          <a:xfrm flipV="1">
            <a:off x="4119565" y="6753565"/>
            <a:ext cx="369698" cy="683479"/>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90" name="Group 29"/>
          <p:cNvGrpSpPr>
            <a:grpSpLocks/>
          </p:cNvGrpSpPr>
          <p:nvPr/>
        </p:nvGrpSpPr>
        <p:grpSpPr bwMode="auto">
          <a:xfrm rot="18428645" flipH="1">
            <a:off x="8069383" y="4295570"/>
            <a:ext cx="818711" cy="246905"/>
            <a:chOff x="1008" y="2976"/>
            <a:chExt cx="1152" cy="192"/>
          </a:xfrm>
        </p:grpSpPr>
        <p:sp>
          <p:nvSpPr>
            <p:cNvPr id="91"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92"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93"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pic>
        <p:nvPicPr>
          <p:cNvPr id="94" name="Picture 93"/>
          <p:cNvPicPr>
            <a:picLocks noChangeAspect="1"/>
          </p:cNvPicPr>
          <p:nvPr/>
        </p:nvPicPr>
        <p:blipFill>
          <a:blip r:embed="rId6"/>
          <a:stretch>
            <a:fillRect/>
          </a:stretch>
        </p:blipFill>
        <p:spPr>
          <a:xfrm>
            <a:off x="1830666" y="7586710"/>
            <a:ext cx="545980" cy="678575"/>
          </a:xfrm>
          <a:prstGeom prst="rect">
            <a:avLst/>
          </a:prstGeom>
        </p:spPr>
      </p:pic>
      <p:grpSp>
        <p:nvGrpSpPr>
          <p:cNvPr id="95" name="Group 94"/>
          <p:cNvGrpSpPr/>
          <p:nvPr/>
        </p:nvGrpSpPr>
        <p:grpSpPr>
          <a:xfrm>
            <a:off x="2257888" y="3322866"/>
            <a:ext cx="2518962" cy="763998"/>
            <a:chOff x="1489025" y="2574410"/>
            <a:chExt cx="1519557" cy="416230"/>
          </a:xfrm>
        </p:grpSpPr>
        <p:sp>
          <p:nvSpPr>
            <p:cNvPr id="96" name="Line 15"/>
            <p:cNvSpPr>
              <a:spLocks noChangeShapeType="1"/>
            </p:cNvSpPr>
            <p:nvPr/>
          </p:nvSpPr>
          <p:spPr bwMode="auto">
            <a:xfrm flipH="1">
              <a:off x="2391954" y="2574410"/>
              <a:ext cx="616628" cy="416230"/>
            </a:xfrm>
            <a:prstGeom prst="line">
              <a:avLst/>
            </a:prstGeom>
            <a:noFill/>
            <a:ln w="34925">
              <a:solidFill>
                <a:srgbClr val="0000FF"/>
              </a:solidFill>
              <a:round/>
              <a:headEnd type="triangle"/>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97" name="Line 15"/>
            <p:cNvSpPr>
              <a:spLocks noChangeShapeType="1"/>
            </p:cNvSpPr>
            <p:nvPr/>
          </p:nvSpPr>
          <p:spPr bwMode="auto">
            <a:xfrm flipH="1" flipV="1">
              <a:off x="1489025" y="2990640"/>
              <a:ext cx="880276" cy="0"/>
            </a:xfrm>
            <a:prstGeom prst="line">
              <a:avLst/>
            </a:prstGeom>
            <a:noFill/>
            <a:ln w="34925">
              <a:solidFill>
                <a:srgbClr val="0000FF"/>
              </a:solidFill>
              <a:round/>
              <a:headEnd type="none"/>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102" name="Group 101"/>
          <p:cNvGrpSpPr/>
          <p:nvPr/>
        </p:nvGrpSpPr>
        <p:grpSpPr>
          <a:xfrm>
            <a:off x="7664333" y="3322866"/>
            <a:ext cx="2518960" cy="763998"/>
            <a:chOff x="5121327" y="2604983"/>
            <a:chExt cx="1771144" cy="537186"/>
          </a:xfrm>
        </p:grpSpPr>
        <p:sp>
          <p:nvSpPr>
            <p:cNvPr id="98" name="Line 15"/>
            <p:cNvSpPr>
              <a:spLocks noChangeShapeType="1"/>
            </p:cNvSpPr>
            <p:nvPr/>
          </p:nvSpPr>
          <p:spPr bwMode="auto">
            <a:xfrm>
              <a:off x="5121327" y="2604983"/>
              <a:ext cx="718721" cy="537186"/>
            </a:xfrm>
            <a:prstGeom prst="line">
              <a:avLst/>
            </a:prstGeom>
            <a:noFill/>
            <a:ln w="34925">
              <a:solidFill>
                <a:srgbClr val="0000FF"/>
              </a:solidFill>
              <a:round/>
              <a:headEnd type="none"/>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99" name="Line 15"/>
            <p:cNvSpPr>
              <a:spLocks noChangeShapeType="1"/>
            </p:cNvSpPr>
            <p:nvPr/>
          </p:nvSpPr>
          <p:spPr bwMode="auto">
            <a:xfrm flipV="1">
              <a:off x="5866451" y="3142169"/>
              <a:ext cx="1026020" cy="0"/>
            </a:xfrm>
            <a:prstGeom prst="line">
              <a:avLst/>
            </a:prstGeom>
            <a:noFill/>
            <a:ln w="34925">
              <a:solidFill>
                <a:srgbClr val="0000FF"/>
              </a:solidFill>
              <a:round/>
              <a:headEnd type="none"/>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pic>
        <p:nvPicPr>
          <p:cNvPr id="100" name="Picture 99"/>
          <p:cNvPicPr>
            <a:picLocks noChangeAspect="1"/>
          </p:cNvPicPr>
          <p:nvPr/>
        </p:nvPicPr>
        <p:blipFill>
          <a:blip r:embed="rId7"/>
          <a:stretch>
            <a:fillRect/>
          </a:stretch>
        </p:blipFill>
        <p:spPr>
          <a:xfrm>
            <a:off x="5139209" y="6196635"/>
            <a:ext cx="970998" cy="492782"/>
          </a:xfrm>
          <a:prstGeom prst="rect">
            <a:avLst/>
          </a:prstGeom>
        </p:spPr>
      </p:pic>
      <p:sp>
        <p:nvSpPr>
          <p:cNvPr id="101" name="Line 28"/>
          <p:cNvSpPr>
            <a:spLocks noChangeShapeType="1"/>
          </p:cNvSpPr>
          <p:nvPr/>
        </p:nvSpPr>
        <p:spPr bwMode="auto">
          <a:xfrm>
            <a:off x="4859506" y="6148222"/>
            <a:ext cx="1436779" cy="48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103" name="Group 29"/>
          <p:cNvGrpSpPr>
            <a:grpSpLocks/>
          </p:cNvGrpSpPr>
          <p:nvPr/>
        </p:nvGrpSpPr>
        <p:grpSpPr bwMode="auto">
          <a:xfrm rot="3171355">
            <a:off x="4209806" y="5672335"/>
            <a:ext cx="818711" cy="246905"/>
            <a:chOff x="1008" y="2976"/>
            <a:chExt cx="1152" cy="192"/>
          </a:xfrm>
        </p:grpSpPr>
        <p:sp>
          <p:nvSpPr>
            <p:cNvPr id="104"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105"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106"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107" name="Group 29"/>
          <p:cNvGrpSpPr>
            <a:grpSpLocks/>
          </p:cNvGrpSpPr>
          <p:nvPr/>
        </p:nvGrpSpPr>
        <p:grpSpPr bwMode="auto">
          <a:xfrm rot="18428645" flipH="1">
            <a:off x="7533266" y="5706559"/>
            <a:ext cx="818711" cy="246905"/>
            <a:chOff x="1008" y="2976"/>
            <a:chExt cx="1152" cy="192"/>
          </a:xfrm>
        </p:grpSpPr>
        <p:sp>
          <p:nvSpPr>
            <p:cNvPr id="108"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109"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110"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111" name="Left Brace 110"/>
          <p:cNvSpPr/>
          <p:nvPr/>
        </p:nvSpPr>
        <p:spPr>
          <a:xfrm rot="10800000">
            <a:off x="10183294" y="2748595"/>
            <a:ext cx="807440" cy="2539153"/>
          </a:xfrm>
          <a:prstGeom prst="leftBrace">
            <a:avLst>
              <a:gd name="adj1" fmla="val 73663"/>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3413"/>
          </a:p>
        </p:txBody>
      </p:sp>
      <p:sp>
        <p:nvSpPr>
          <p:cNvPr id="112" name="Left Brace 111"/>
          <p:cNvSpPr/>
          <p:nvPr/>
        </p:nvSpPr>
        <p:spPr>
          <a:xfrm rot="10800000">
            <a:off x="9921279" y="5646699"/>
            <a:ext cx="807440" cy="3396763"/>
          </a:xfrm>
          <a:prstGeom prst="leftBrace">
            <a:avLst>
              <a:gd name="adj1" fmla="val 73663"/>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3413"/>
          </a:p>
        </p:txBody>
      </p:sp>
      <p:pic>
        <p:nvPicPr>
          <p:cNvPr id="114" name="Picture 113"/>
          <p:cNvPicPr>
            <a:picLocks noChangeAspect="1"/>
          </p:cNvPicPr>
          <p:nvPr/>
        </p:nvPicPr>
        <p:blipFill>
          <a:blip r:embed="rId8"/>
          <a:stretch>
            <a:fillRect/>
          </a:stretch>
        </p:blipFill>
        <p:spPr>
          <a:xfrm>
            <a:off x="10541914" y="6689134"/>
            <a:ext cx="897637" cy="404491"/>
          </a:xfrm>
          <a:prstGeom prst="rect">
            <a:avLst/>
          </a:prstGeom>
        </p:spPr>
      </p:pic>
      <p:pic>
        <p:nvPicPr>
          <p:cNvPr id="115" name="Picture 114"/>
          <p:cNvPicPr>
            <a:picLocks noChangeAspect="1"/>
          </p:cNvPicPr>
          <p:nvPr/>
        </p:nvPicPr>
        <p:blipFill>
          <a:blip r:embed="rId9"/>
          <a:stretch>
            <a:fillRect/>
          </a:stretch>
        </p:blipFill>
        <p:spPr>
          <a:xfrm>
            <a:off x="10728718" y="3354567"/>
            <a:ext cx="710832" cy="510911"/>
          </a:xfrm>
          <a:prstGeom prst="rect">
            <a:avLst/>
          </a:prstGeom>
        </p:spPr>
      </p:pic>
      <p:pic>
        <p:nvPicPr>
          <p:cNvPr id="3" name="Picture 2"/>
          <p:cNvPicPr>
            <a:picLocks noChangeAspect="1"/>
          </p:cNvPicPr>
          <p:nvPr/>
        </p:nvPicPr>
        <p:blipFill>
          <a:blip r:embed="rId10"/>
          <a:stretch>
            <a:fillRect/>
          </a:stretch>
        </p:blipFill>
        <p:spPr>
          <a:xfrm>
            <a:off x="490397" y="5008430"/>
            <a:ext cx="3469487" cy="855807"/>
          </a:xfrm>
          <a:prstGeom prst="rect">
            <a:avLst/>
          </a:prstGeom>
        </p:spPr>
      </p:pic>
      <p:sp>
        <p:nvSpPr>
          <p:cNvPr id="4" name="Rectangle 3">
            <a:extLst>
              <a:ext uri="{FF2B5EF4-FFF2-40B4-BE49-F238E27FC236}">
                <a16:creationId xmlns:a16="http://schemas.microsoft.com/office/drawing/2014/main" id="{ACF9F1E3-A529-DF46-9796-4CFC113CADC1}"/>
              </a:ext>
            </a:extLst>
          </p:cNvPr>
          <p:cNvSpPr/>
          <p:nvPr/>
        </p:nvSpPr>
        <p:spPr>
          <a:xfrm>
            <a:off x="3954383" y="6411826"/>
            <a:ext cx="361600" cy="47955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113" name="Rectangle 112">
            <a:extLst>
              <a:ext uri="{FF2B5EF4-FFF2-40B4-BE49-F238E27FC236}">
                <a16:creationId xmlns:a16="http://schemas.microsoft.com/office/drawing/2014/main" id="{B90A043A-56AB-F242-AD1A-58B6FF4E958D}"/>
              </a:ext>
            </a:extLst>
          </p:cNvPr>
          <p:cNvSpPr/>
          <p:nvPr/>
        </p:nvSpPr>
        <p:spPr>
          <a:xfrm>
            <a:off x="5108713" y="6209580"/>
            <a:ext cx="361600" cy="47955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5" name="TextBox 4">
            <a:extLst>
              <a:ext uri="{FF2B5EF4-FFF2-40B4-BE49-F238E27FC236}">
                <a16:creationId xmlns:a16="http://schemas.microsoft.com/office/drawing/2014/main" id="{57E18EBD-65E7-DA47-952A-BAD61CA85D38}"/>
              </a:ext>
            </a:extLst>
          </p:cNvPr>
          <p:cNvSpPr txBox="1"/>
          <p:nvPr/>
        </p:nvSpPr>
        <p:spPr>
          <a:xfrm>
            <a:off x="3890830" y="6368133"/>
            <a:ext cx="249425"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p</a:t>
            </a:r>
          </a:p>
        </p:txBody>
      </p:sp>
      <p:sp>
        <p:nvSpPr>
          <p:cNvPr id="116" name="TextBox 115">
            <a:extLst>
              <a:ext uri="{FF2B5EF4-FFF2-40B4-BE49-F238E27FC236}">
                <a16:creationId xmlns:a16="http://schemas.microsoft.com/office/drawing/2014/main" id="{B4A09B97-E5DC-DA4D-8E44-2F55527C1B2E}"/>
              </a:ext>
            </a:extLst>
          </p:cNvPr>
          <p:cNvSpPr txBox="1"/>
          <p:nvPr/>
        </p:nvSpPr>
        <p:spPr>
          <a:xfrm>
            <a:off x="5192980" y="6241487"/>
            <a:ext cx="249425"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p</a:t>
            </a:r>
          </a:p>
        </p:txBody>
      </p:sp>
      <p:sp>
        <p:nvSpPr>
          <p:cNvPr id="6" name="TextBox 5">
            <a:extLst>
              <a:ext uri="{FF2B5EF4-FFF2-40B4-BE49-F238E27FC236}">
                <a16:creationId xmlns:a16="http://schemas.microsoft.com/office/drawing/2014/main" id="{0C586C17-318B-4847-89AC-FD953E1808E5}"/>
              </a:ext>
            </a:extLst>
          </p:cNvPr>
          <p:cNvSpPr txBox="1"/>
          <p:nvPr/>
        </p:nvSpPr>
        <p:spPr>
          <a:xfrm>
            <a:off x="9453679" y="2170229"/>
            <a:ext cx="1991890"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Leptonic tensor</a:t>
            </a:r>
          </a:p>
        </p:txBody>
      </p:sp>
      <p:sp>
        <p:nvSpPr>
          <p:cNvPr id="117" name="TextBox 116">
            <a:extLst>
              <a:ext uri="{FF2B5EF4-FFF2-40B4-BE49-F238E27FC236}">
                <a16:creationId xmlns:a16="http://schemas.microsoft.com/office/drawing/2014/main" id="{A91B8076-7676-AB45-B7E2-20E23219B5F5}"/>
              </a:ext>
            </a:extLst>
          </p:cNvPr>
          <p:cNvSpPr txBox="1"/>
          <p:nvPr/>
        </p:nvSpPr>
        <p:spPr>
          <a:xfrm>
            <a:off x="10364674" y="5390106"/>
            <a:ext cx="2062422"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Hadronic tensor</a:t>
            </a:r>
          </a:p>
        </p:txBody>
      </p:sp>
    </p:spTree>
    <p:extLst>
      <p:ext uri="{BB962C8B-B14F-4D97-AF65-F5344CB8AC3E}">
        <p14:creationId xmlns:p14="http://schemas.microsoft.com/office/powerpoint/2010/main" val="4276810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ea typeface="Gill Sans Light" charset="0"/>
                <a:cs typeface="Gill Sans Light" charset="0"/>
              </a:rPr>
              <a:t>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7411"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t> </a:t>
            </a:r>
            <a:r>
              <a:rPr lang="en-US" altLang="x-none" sz="2844" dirty="0">
                <a:latin typeface="Gill Sans Light" charset="0"/>
                <a:ea typeface="Gill Sans Light" charset="0"/>
                <a:cs typeface="Gill Sans Light" charset="0"/>
              </a:rPr>
              <a:t>This diagram is called “</a:t>
            </a:r>
            <a:r>
              <a:rPr lang="en-US" altLang="x-none" sz="2844" dirty="0">
                <a:solidFill>
                  <a:srgbClr val="FF0000"/>
                </a:solidFill>
                <a:latin typeface="Gill Sans Light" charset="0"/>
                <a:ea typeface="Gill Sans Light" charset="0"/>
                <a:cs typeface="Gill Sans Light" charset="0"/>
              </a:rPr>
              <a:t>handbag diagram</a:t>
            </a:r>
            <a:r>
              <a:rPr lang="en-US" altLang="x-none" sz="2844" dirty="0">
                <a:latin typeface="Gill Sans Light" charset="0"/>
                <a:ea typeface="Gill Sans Light" charset="0"/>
                <a:cs typeface="Gill Sans Light" charset="0"/>
              </a:rPr>
              <a:t>”</a:t>
            </a:r>
          </a:p>
          <a:p>
            <a:r>
              <a:rPr lang="en-US" altLang="x-none" sz="2844" dirty="0">
                <a:solidFill>
                  <a:srgbClr val="FF0000"/>
                </a:solidFill>
              </a:rPr>
              <a:t>                                 </a:t>
            </a:r>
          </a:p>
          <a:p>
            <a:r>
              <a:rPr lang="en-US" altLang="x-none" sz="2844" dirty="0"/>
              <a:t> </a:t>
            </a:r>
          </a:p>
        </p:txBody>
      </p:sp>
      <p:sp>
        <p:nvSpPr>
          <p:cNvPr id="17412" name="Freeform 4"/>
          <p:cNvSpPr>
            <a:spLocks/>
          </p:cNvSpPr>
          <p:nvPr/>
        </p:nvSpPr>
        <p:spPr bwMode="auto">
          <a:xfrm>
            <a:off x="4095610" y="6911059"/>
            <a:ext cx="1025031" cy="1025031"/>
          </a:xfrm>
          <a:custGeom>
            <a:avLst/>
            <a:gdLst>
              <a:gd name="T0" fmla="*/ 0 w 2001"/>
              <a:gd name="T1" fmla="*/ 2001 h 2002"/>
              <a:gd name="T2" fmla="*/ 2000 w 2001"/>
              <a:gd name="T3" fmla="*/ 0 h 2002"/>
            </a:gdLst>
            <a:ahLst/>
            <a:cxnLst>
              <a:cxn ang="0">
                <a:pos x="T0" y="T1"/>
              </a:cxn>
              <a:cxn ang="0">
                <a:pos x="T2" y="T3"/>
              </a:cxn>
            </a:cxnLst>
            <a:rect l="0" t="0" r="r" b="b"/>
            <a:pathLst>
              <a:path w="2001" h="2002">
                <a:moveTo>
                  <a:pt x="0" y="2001"/>
                </a:moveTo>
                <a:cubicBezTo>
                  <a:pt x="1500" y="1001"/>
                  <a:pt x="1500" y="1500"/>
                  <a:pt x="2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095" y="3072837"/>
            <a:ext cx="5558649" cy="3912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644" y="7956409"/>
            <a:ext cx="2339058"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5" name="Text Box 7"/>
          <p:cNvSpPr txBox="1">
            <a:spLocks noChangeArrowheads="1"/>
          </p:cNvSpPr>
          <p:nvPr/>
        </p:nvSpPr>
        <p:spPr bwMode="auto">
          <a:xfrm>
            <a:off x="5274169" y="8089619"/>
            <a:ext cx="4343964" cy="6050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129" dirty="0">
                <a:latin typeface="Gill Sans Light" charset="0"/>
                <a:ea typeface="Gill Sans Light" charset="0"/>
                <a:cs typeface="Gill Sans Light" charset="0"/>
              </a:rPr>
              <a:t>- </a:t>
            </a:r>
            <a:r>
              <a:rPr lang="en-US" altLang="x-none" sz="3129" dirty="0" err="1">
                <a:latin typeface="Gill Sans Light" charset="0"/>
                <a:ea typeface="Gill Sans Light" charset="0"/>
                <a:cs typeface="Gill Sans Light" charset="0"/>
              </a:rPr>
              <a:t>parton</a:t>
            </a:r>
            <a:r>
              <a:rPr lang="en-US" altLang="x-none" sz="3129" dirty="0">
                <a:latin typeface="Gill Sans Light" charset="0"/>
                <a:ea typeface="Gill Sans Light" charset="0"/>
                <a:cs typeface="Gill Sans Light" charset="0"/>
              </a:rPr>
              <a:t> correlator </a:t>
            </a:r>
          </a:p>
        </p:txBody>
      </p:sp>
    </p:spTree>
    <p:extLst>
      <p:ext uri="{BB962C8B-B14F-4D97-AF65-F5344CB8AC3E}">
        <p14:creationId xmlns:p14="http://schemas.microsoft.com/office/powerpoint/2010/main" val="21885126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8435"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Why quarks are on mass-shell? </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18436" name="Freeform 4"/>
          <p:cNvSpPr>
            <a:spLocks/>
          </p:cNvSpPr>
          <p:nvPr/>
        </p:nvSpPr>
        <p:spPr bwMode="auto">
          <a:xfrm>
            <a:off x="5630899" y="2815450"/>
            <a:ext cx="512516" cy="767644"/>
          </a:xfrm>
          <a:custGeom>
            <a:avLst/>
            <a:gdLst>
              <a:gd name="T0" fmla="*/ 0 w 1001"/>
              <a:gd name="T1" fmla="*/ 0 h 1501"/>
              <a:gd name="T2" fmla="*/ 1000 w 1001"/>
              <a:gd name="T3" fmla="*/ 1500 h 1501"/>
            </a:gdLst>
            <a:ahLst/>
            <a:cxnLst>
              <a:cxn ang="0">
                <a:pos x="T0" y="T1"/>
              </a:cxn>
              <a:cxn ang="0">
                <a:pos x="T2" y="T3"/>
              </a:cxn>
            </a:cxnLst>
            <a:rect l="0" t="0" r="r" b="b"/>
            <a:pathLst>
              <a:path w="1001" h="1501">
                <a:moveTo>
                  <a:pt x="0" y="0"/>
                </a:moveTo>
                <a:cubicBezTo>
                  <a:pt x="1000" y="1500"/>
                  <a:pt x="500" y="500"/>
                  <a:pt x="1000" y="150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095" y="3072837"/>
            <a:ext cx="5558649" cy="3912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721" y="1756552"/>
            <a:ext cx="5357706" cy="1314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9" name="Freeform 7"/>
          <p:cNvSpPr>
            <a:spLocks/>
          </p:cNvSpPr>
          <p:nvPr/>
        </p:nvSpPr>
        <p:spPr bwMode="auto">
          <a:xfrm>
            <a:off x="1280161" y="5120640"/>
            <a:ext cx="3072835" cy="2302933"/>
          </a:xfrm>
          <a:custGeom>
            <a:avLst/>
            <a:gdLst>
              <a:gd name="T0" fmla="*/ 0 w 6001"/>
              <a:gd name="T1" fmla="*/ 4499 h 4500"/>
              <a:gd name="T2" fmla="*/ 6000 w 6001"/>
              <a:gd name="T3" fmla="*/ 0 h 4500"/>
            </a:gdLst>
            <a:ahLst/>
            <a:cxnLst>
              <a:cxn ang="0">
                <a:pos x="T0" y="T1"/>
              </a:cxn>
              <a:cxn ang="0">
                <a:pos x="T2" y="T3"/>
              </a:cxn>
            </a:cxnLst>
            <a:rect l="0" t="0" r="r" b="b"/>
            <a:pathLst>
              <a:path w="6001" h="4500">
                <a:moveTo>
                  <a:pt x="0" y="4499"/>
                </a:moveTo>
                <a:cubicBezTo>
                  <a:pt x="500" y="2500"/>
                  <a:pt x="500" y="999"/>
                  <a:pt x="6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18440" name="Text Box 8"/>
          <p:cNvSpPr txBox="1">
            <a:spLocks noChangeArrowheads="1"/>
          </p:cNvSpPr>
          <p:nvPr/>
        </p:nvSpPr>
        <p:spPr bwMode="auto">
          <a:xfrm>
            <a:off x="767645" y="7423574"/>
            <a:ext cx="11735929" cy="56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This one is virtual! However the main contribution comes from </a:t>
            </a:r>
          </a:p>
        </p:txBody>
      </p:sp>
      <p:pic>
        <p:nvPicPr>
          <p:cNvPr id="184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03" y="7850295"/>
            <a:ext cx="6267591" cy="1314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9689" y="820250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0863" y="2059094"/>
            <a:ext cx="2273582"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35798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9459"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correlator</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9736068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048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6" name="Freeform 6"/>
          <p:cNvSpPr>
            <a:spLocks/>
          </p:cNvSpPr>
          <p:nvPr/>
        </p:nvSpPr>
        <p:spPr bwMode="auto">
          <a:xfrm>
            <a:off x="5375770" y="7680961"/>
            <a:ext cx="1025031" cy="1025031"/>
          </a:xfrm>
          <a:custGeom>
            <a:avLst/>
            <a:gdLst>
              <a:gd name="T0" fmla="*/ 0 w 2001"/>
              <a:gd name="T1" fmla="*/ 2000 h 2001"/>
              <a:gd name="T2" fmla="*/ 2000 w 2001"/>
              <a:gd name="T3" fmla="*/ 0 h 2001"/>
            </a:gdLst>
            <a:ahLst/>
            <a:cxnLst>
              <a:cxn ang="0">
                <a:pos x="T0" y="T1"/>
              </a:cxn>
              <a:cxn ang="0">
                <a:pos x="T2" y="T3"/>
              </a:cxn>
            </a:cxnLst>
            <a:rect l="0" t="0" r="r" b="b"/>
            <a:pathLst>
              <a:path w="2001" h="2001">
                <a:moveTo>
                  <a:pt x="0" y="2000"/>
                </a:moveTo>
                <a:cubicBezTo>
                  <a:pt x="1500" y="1000"/>
                  <a:pt x="1500" y="1499"/>
                  <a:pt x="2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0487" name="Text Box 7"/>
          <p:cNvSpPr txBox="1">
            <a:spLocks noChangeArrowheads="1"/>
          </p:cNvSpPr>
          <p:nvPr/>
        </p:nvSpPr>
        <p:spPr bwMode="auto">
          <a:xfrm>
            <a:off x="1591735" y="8651805"/>
            <a:ext cx="9306560"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Fourier transform from coordinate to momentum space</a:t>
            </a:r>
          </a:p>
        </p:txBody>
      </p:sp>
    </p:spTree>
    <p:extLst>
      <p:ext uri="{BB962C8B-B14F-4D97-AF65-F5344CB8AC3E}">
        <p14:creationId xmlns:p14="http://schemas.microsoft.com/office/powerpoint/2010/main" val="39130283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9056947" y="4095750"/>
            <a:ext cx="3635116" cy="5519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What do we study?</a:t>
            </a:r>
            <a:endParaRPr dirty="0"/>
          </a:p>
        </p:txBody>
      </p:sp>
    </p:spTree>
    <p:extLst>
      <p:ext uri="{BB962C8B-B14F-4D97-AF65-F5344CB8AC3E}">
        <p14:creationId xmlns:p14="http://schemas.microsoft.com/office/powerpoint/2010/main" val="155326110"/>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1507"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10" name="Freeform 6"/>
          <p:cNvSpPr>
            <a:spLocks/>
          </p:cNvSpPr>
          <p:nvPr/>
        </p:nvSpPr>
        <p:spPr bwMode="auto">
          <a:xfrm>
            <a:off x="4863254" y="3072836"/>
            <a:ext cx="4865512" cy="4097866"/>
          </a:xfrm>
          <a:custGeom>
            <a:avLst/>
            <a:gdLst>
              <a:gd name="T0" fmla="*/ 9500 w 9501"/>
              <a:gd name="T1" fmla="*/ 8001 h 8002"/>
              <a:gd name="T2" fmla="*/ 0 w 9501"/>
              <a:gd name="T3" fmla="*/ 0 h 8002"/>
            </a:gdLst>
            <a:ahLst/>
            <a:cxnLst>
              <a:cxn ang="0">
                <a:pos x="T0" y="T1"/>
              </a:cxn>
              <a:cxn ang="0">
                <a:pos x="T2" y="T3"/>
              </a:cxn>
            </a:cxnLst>
            <a:rect l="0" t="0" r="r" b="b"/>
            <a:pathLst>
              <a:path w="9501" h="8002">
                <a:moveTo>
                  <a:pt x="9500" y="8001"/>
                </a:moveTo>
                <a:cubicBezTo>
                  <a:pt x="9500" y="6500"/>
                  <a:pt x="1500" y="1000"/>
                  <a:pt x="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1511" name="Text Box 7"/>
          <p:cNvSpPr txBox="1">
            <a:spLocks noChangeArrowheads="1"/>
          </p:cNvSpPr>
          <p:nvPr/>
        </p:nvSpPr>
        <p:spPr bwMode="auto">
          <a:xfrm>
            <a:off x="7026205" y="7981245"/>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Quark field operator</a:t>
            </a:r>
          </a:p>
        </p:txBody>
      </p:sp>
    </p:spTree>
    <p:extLst>
      <p:ext uri="{BB962C8B-B14F-4D97-AF65-F5344CB8AC3E}">
        <p14:creationId xmlns:p14="http://schemas.microsoft.com/office/powerpoint/2010/main" val="795814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3" name="Freeform 5"/>
          <p:cNvSpPr>
            <a:spLocks/>
          </p:cNvSpPr>
          <p:nvPr/>
        </p:nvSpPr>
        <p:spPr bwMode="auto">
          <a:xfrm>
            <a:off x="4352996" y="5375770"/>
            <a:ext cx="6655929" cy="1792676"/>
          </a:xfrm>
          <a:custGeom>
            <a:avLst/>
            <a:gdLst>
              <a:gd name="T0" fmla="*/ 13000 w 13001"/>
              <a:gd name="T1" fmla="*/ 3500 h 3501"/>
              <a:gd name="T2" fmla="*/ 0 w 13001"/>
              <a:gd name="T3" fmla="*/ 0 h 3501"/>
            </a:gdLst>
            <a:ahLst/>
            <a:cxnLst>
              <a:cxn ang="0">
                <a:pos x="T0" y="T1"/>
              </a:cxn>
              <a:cxn ang="0">
                <a:pos x="T2" y="T3"/>
              </a:cxn>
            </a:cxnLst>
            <a:rect l="0" t="0" r="r" b="b"/>
            <a:pathLst>
              <a:path w="13001" h="3501">
                <a:moveTo>
                  <a:pt x="13000" y="3500"/>
                </a:moveTo>
                <a:cubicBezTo>
                  <a:pt x="13000" y="2000"/>
                  <a:pt x="1500" y="1000"/>
                  <a:pt x="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2534" name="Text Box 6"/>
          <p:cNvSpPr txBox="1">
            <a:spLocks noChangeArrowheads="1"/>
          </p:cNvSpPr>
          <p:nvPr/>
        </p:nvSpPr>
        <p:spPr bwMode="auto">
          <a:xfrm>
            <a:off x="7026205" y="7981245"/>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The proton state vector</a:t>
            </a:r>
          </a:p>
        </p:txBody>
      </p:sp>
      <p:sp>
        <p:nvSpPr>
          <p:cNvPr id="22535"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Tree>
    <p:extLst>
      <p:ext uri="{BB962C8B-B14F-4D97-AF65-F5344CB8AC3E}">
        <p14:creationId xmlns:p14="http://schemas.microsoft.com/office/powerpoint/2010/main" val="32038065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57" name="Freeform 5"/>
          <p:cNvSpPr>
            <a:spLocks/>
          </p:cNvSpPr>
          <p:nvPr/>
        </p:nvSpPr>
        <p:spPr bwMode="auto">
          <a:xfrm>
            <a:off x="7936091" y="7680961"/>
            <a:ext cx="2305190" cy="512516"/>
          </a:xfrm>
          <a:custGeom>
            <a:avLst/>
            <a:gdLst>
              <a:gd name="T0" fmla="*/ 0 w 4501"/>
              <a:gd name="T1" fmla="*/ 1000 h 1001"/>
              <a:gd name="T2" fmla="*/ 4500 w 4501"/>
              <a:gd name="T3" fmla="*/ 0 h 1001"/>
            </a:gdLst>
            <a:ahLst/>
            <a:cxnLst>
              <a:cxn ang="0">
                <a:pos x="T0" y="T1"/>
              </a:cxn>
              <a:cxn ang="0">
                <a:pos x="T2" y="T3"/>
              </a:cxn>
            </a:cxnLst>
            <a:rect l="0" t="0" r="r" b="b"/>
            <a:pathLst>
              <a:path w="4501" h="1001">
                <a:moveTo>
                  <a:pt x="0" y="1000"/>
                </a:moveTo>
                <a:cubicBezTo>
                  <a:pt x="1500" y="500"/>
                  <a:pt x="3000" y="1000"/>
                  <a:pt x="4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58" name="Text Box 6"/>
          <p:cNvSpPr txBox="1">
            <a:spLocks noChangeArrowheads="1"/>
          </p:cNvSpPr>
          <p:nvPr/>
        </p:nvSpPr>
        <p:spPr bwMode="auto">
          <a:xfrm>
            <a:off x="7026205" y="8236374"/>
            <a:ext cx="5773138"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ea typeface="Gill Sans Light" charset="0"/>
                <a:cs typeface="Gill Sans Light" charset="0"/>
              </a:rPr>
              <a:t>Position of the field in coordinate space</a:t>
            </a:r>
          </a:p>
        </p:txBody>
      </p:sp>
      <p:sp>
        <p:nvSpPr>
          <p:cNvPr id="23559"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Tree>
    <p:extLst>
      <p:ext uri="{BB962C8B-B14F-4D97-AF65-F5344CB8AC3E}">
        <p14:creationId xmlns:p14="http://schemas.microsoft.com/office/powerpoint/2010/main" val="7355178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255130" y="205459"/>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4579"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2" name="Freeform 6"/>
          <p:cNvSpPr>
            <a:spLocks/>
          </p:cNvSpPr>
          <p:nvPr/>
        </p:nvSpPr>
        <p:spPr bwMode="auto">
          <a:xfrm>
            <a:off x="8448605" y="7884161"/>
            <a:ext cx="1280161" cy="512516"/>
          </a:xfrm>
          <a:custGeom>
            <a:avLst/>
            <a:gdLst>
              <a:gd name="T0" fmla="*/ 0 w 2501"/>
              <a:gd name="T1" fmla="*/ 1001 h 1002"/>
              <a:gd name="T2" fmla="*/ 2500 w 2501"/>
              <a:gd name="T3" fmla="*/ 0 h 1002"/>
            </a:gdLst>
            <a:ahLst/>
            <a:cxnLst>
              <a:cxn ang="0">
                <a:pos x="T0" y="T1"/>
              </a:cxn>
              <a:cxn ang="0">
                <a:pos x="T2" y="T3"/>
              </a:cxn>
            </a:cxnLst>
            <a:rect l="0" t="0" r="r" b="b"/>
            <a:pathLst>
              <a:path w="2501" h="1002">
                <a:moveTo>
                  <a:pt x="0" y="1001"/>
                </a:moveTo>
                <a:cubicBezTo>
                  <a:pt x="1500" y="501"/>
                  <a:pt x="1000" y="1001"/>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583" name="Text Box 7"/>
          <p:cNvSpPr txBox="1">
            <a:spLocks noChangeArrowheads="1"/>
          </p:cNvSpPr>
          <p:nvPr/>
        </p:nvSpPr>
        <p:spPr bwMode="auto">
          <a:xfrm>
            <a:off x="7026205" y="8288303"/>
            <a:ext cx="5773138" cy="909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ea typeface="Gill Sans Light" charset="0"/>
                <a:cs typeface="Gill Sans Light" charset="0"/>
              </a:rPr>
              <a:t>This matrix element is called “</a:t>
            </a:r>
            <a:r>
              <a:rPr lang="en-US" altLang="x-none" sz="3413" dirty="0" err="1">
                <a:solidFill>
                  <a:srgbClr val="FF0000"/>
                </a:solidFill>
                <a:latin typeface="Gill Sans Light" charset="0"/>
                <a:ea typeface="Gill Sans Light" charset="0"/>
                <a:cs typeface="Gill Sans Light" charset="0"/>
              </a:rPr>
              <a:t>bilocal</a:t>
            </a:r>
            <a:r>
              <a:rPr lang="en-US" altLang="x-none" sz="3413" dirty="0">
                <a:latin typeface="Gill Sans Light" charset="0"/>
                <a:ea typeface="Gill Sans Light" charset="0"/>
                <a:cs typeface="Gill Sans Light" charset="0"/>
              </a:rPr>
              <a:t>”</a:t>
            </a:r>
          </a:p>
        </p:txBody>
      </p:sp>
      <p:sp>
        <p:nvSpPr>
          <p:cNvPr id="24584" name="Line 8"/>
          <p:cNvSpPr>
            <a:spLocks noChangeShapeType="1"/>
          </p:cNvSpPr>
          <p:nvPr/>
        </p:nvSpPr>
        <p:spPr bwMode="auto">
          <a:xfrm>
            <a:off x="7168445" y="7834489"/>
            <a:ext cx="4352996" cy="2258"/>
          </a:xfrm>
          <a:prstGeom prst="line">
            <a:avLst/>
          </a:prstGeom>
          <a:noFill/>
          <a:ln w="3600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10312239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560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 Suppose that proton</a:t>
            </a:r>
          </a:p>
          <a:p>
            <a:r>
              <a:rPr lang="en-US" altLang="x-none" sz="2844" dirty="0">
                <a:latin typeface="Gill Sans Light" charset="0"/>
                <a:ea typeface="Gill Sans Light" charset="0"/>
                <a:cs typeface="Gill Sans Light" charset="0"/>
              </a:rPr>
              <a:t>is moving along Z direction with a high momentum, then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5604"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5605" name="Text Box 5"/>
          <p:cNvSpPr txBox="1">
            <a:spLocks noChangeArrowheads="1"/>
          </p:cNvSpPr>
          <p:nvPr/>
        </p:nvSpPr>
        <p:spPr bwMode="auto">
          <a:xfrm>
            <a:off x="1137920" y="4294293"/>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pic>
        <p:nvPicPr>
          <p:cNvPr id="25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645" y="5147734"/>
            <a:ext cx="25783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8" name="Text Box 8"/>
          <p:cNvSpPr txBox="1">
            <a:spLocks noChangeArrowheads="1"/>
          </p:cNvSpPr>
          <p:nvPr/>
        </p:nvSpPr>
        <p:spPr bwMode="auto">
          <a:xfrm>
            <a:off x="4556197" y="5170312"/>
            <a:ext cx="7683218"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is a new variable called </a:t>
            </a:r>
            <a:r>
              <a:rPr lang="en-US" altLang="x-none" sz="3413" dirty="0" err="1">
                <a:latin typeface="Gill Sans Light" charset="0"/>
                <a:ea typeface="Gill Sans Light" charset="0"/>
                <a:cs typeface="Gill Sans Light" charset="0"/>
              </a:rPr>
              <a:t>lightcone</a:t>
            </a:r>
            <a:r>
              <a:rPr lang="en-US" altLang="x-none" sz="3413" dirty="0">
                <a:latin typeface="Gill Sans Light" charset="0"/>
                <a:ea typeface="Gill Sans Light" charset="0"/>
                <a:cs typeface="Gill Sans Light" charset="0"/>
              </a:rPr>
              <a:t> momentum</a:t>
            </a:r>
          </a:p>
          <a:p>
            <a:r>
              <a:rPr lang="en-US" altLang="x-none" sz="3413" dirty="0">
                <a:latin typeface="Gill Sans Light" charset="0"/>
                <a:ea typeface="Gill Sans Light" charset="0"/>
                <a:cs typeface="Gill Sans Light" charset="0"/>
              </a:rPr>
              <a:t>fraction</a:t>
            </a:r>
          </a:p>
        </p:txBody>
      </p:sp>
      <p:pic>
        <p:nvPicPr>
          <p:cNvPr id="2560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241" y="6353387"/>
            <a:ext cx="4700693"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241" y="7685476"/>
            <a:ext cx="4700693"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574" y="6143415"/>
            <a:ext cx="3368604" cy="2867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75958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6627"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6628"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6629" name="Text Box 5"/>
          <p:cNvSpPr txBox="1">
            <a:spLocks noChangeArrowheads="1"/>
          </p:cNvSpPr>
          <p:nvPr/>
        </p:nvSpPr>
        <p:spPr bwMode="auto">
          <a:xfrm>
            <a:off x="1137920" y="4192694"/>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sp>
        <p:nvSpPr>
          <p:cNvPr id="26630" name="Freeform 6"/>
          <p:cNvSpPr>
            <a:spLocks/>
          </p:cNvSpPr>
          <p:nvPr/>
        </p:nvSpPr>
        <p:spPr bwMode="auto">
          <a:xfrm>
            <a:off x="5630898" y="3994010"/>
            <a:ext cx="1280161" cy="1025031"/>
          </a:xfrm>
          <a:custGeom>
            <a:avLst/>
            <a:gdLst>
              <a:gd name="T0" fmla="*/ 0 w 2501"/>
              <a:gd name="T1" fmla="*/ 2000 h 2001"/>
              <a:gd name="T2" fmla="*/ 2500 w 2501"/>
              <a:gd name="T3" fmla="*/ 0 h 2001"/>
            </a:gdLst>
            <a:ahLst/>
            <a:cxnLst>
              <a:cxn ang="0">
                <a:pos x="T0" y="T1"/>
              </a:cxn>
              <a:cxn ang="0">
                <a:pos x="T2" y="T3"/>
              </a:cxn>
            </a:cxnLst>
            <a:rect l="0" t="0" r="r" b="b"/>
            <a:pathLst>
              <a:path w="2501" h="2001">
                <a:moveTo>
                  <a:pt x="0" y="2000"/>
                </a:moveTo>
                <a:cubicBezTo>
                  <a:pt x="1500" y="1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6631" name="Text Box 7"/>
          <p:cNvSpPr txBox="1">
            <a:spLocks noChangeArrowheads="1"/>
          </p:cNvSpPr>
          <p:nvPr/>
        </p:nvSpPr>
        <p:spPr bwMode="auto">
          <a:xfrm>
            <a:off x="2982526" y="5267396"/>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Small</a:t>
            </a:r>
            <a:r>
              <a:rPr lang="en-US" altLang="x-none" sz="3413" dirty="0">
                <a:latin typeface="Gill Sans Light" charset="0"/>
                <a:ea typeface="Gill Sans Light" charset="0"/>
                <a:cs typeface="Gill Sans Light" charset="0"/>
              </a:rPr>
              <a:t>” component</a:t>
            </a:r>
          </a:p>
        </p:txBody>
      </p:sp>
      <p:pic>
        <p:nvPicPr>
          <p:cNvPr id="266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561" y="5147734"/>
            <a:ext cx="1618826"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695550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 Box 9"/>
          <p:cNvSpPr txBox="1">
            <a:spLocks noChangeArrowheads="1"/>
          </p:cNvSpPr>
          <p:nvPr/>
        </p:nvSpPr>
        <p:spPr bwMode="auto">
          <a:xfrm>
            <a:off x="2982526" y="5267396"/>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Small</a:t>
            </a:r>
            <a:r>
              <a:rPr lang="en-US" altLang="x-none" sz="3413" dirty="0">
                <a:latin typeface="Gill Sans Light" charset="0"/>
                <a:ea typeface="Gill Sans Light" charset="0"/>
                <a:cs typeface="Gill Sans Light" charset="0"/>
              </a:rPr>
              <a:t>” component</a:t>
            </a:r>
          </a:p>
        </p:txBody>
      </p:sp>
      <p:sp>
        <p:nvSpPr>
          <p:cNvPr id="27649"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7651"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7652"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3" name="Text Box 5"/>
          <p:cNvSpPr txBox="1">
            <a:spLocks noChangeArrowheads="1"/>
          </p:cNvSpPr>
          <p:nvPr/>
        </p:nvSpPr>
        <p:spPr bwMode="auto">
          <a:xfrm>
            <a:off x="1137920" y="4192694"/>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sp>
        <p:nvSpPr>
          <p:cNvPr id="27654" name="Freeform 6"/>
          <p:cNvSpPr>
            <a:spLocks/>
          </p:cNvSpPr>
          <p:nvPr/>
        </p:nvSpPr>
        <p:spPr bwMode="auto">
          <a:xfrm>
            <a:off x="5630898" y="3994010"/>
            <a:ext cx="1280161" cy="1025031"/>
          </a:xfrm>
          <a:custGeom>
            <a:avLst/>
            <a:gdLst>
              <a:gd name="T0" fmla="*/ 0 w 2501"/>
              <a:gd name="T1" fmla="*/ 2000 h 2001"/>
              <a:gd name="T2" fmla="*/ 2500 w 2501"/>
              <a:gd name="T3" fmla="*/ 0 h 2001"/>
            </a:gdLst>
            <a:ahLst/>
            <a:cxnLst>
              <a:cxn ang="0">
                <a:pos x="T0" y="T1"/>
              </a:cxn>
              <a:cxn ang="0">
                <a:pos x="T2" y="T3"/>
              </a:cxn>
            </a:cxnLst>
            <a:rect l="0" t="0" r="r" b="b"/>
            <a:pathLst>
              <a:path w="2501" h="2001">
                <a:moveTo>
                  <a:pt x="0" y="2000"/>
                </a:moveTo>
                <a:cubicBezTo>
                  <a:pt x="1500" y="1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6" name="Freeform 8"/>
          <p:cNvSpPr>
            <a:spLocks/>
          </p:cNvSpPr>
          <p:nvPr/>
        </p:nvSpPr>
        <p:spPr bwMode="auto">
          <a:xfrm>
            <a:off x="7936090" y="3994010"/>
            <a:ext cx="1537546" cy="2661919"/>
          </a:xfrm>
          <a:custGeom>
            <a:avLst/>
            <a:gdLst>
              <a:gd name="T0" fmla="*/ 0 w 3001"/>
              <a:gd name="T1" fmla="*/ 5200 h 5201"/>
              <a:gd name="T2" fmla="*/ 3000 w 3001"/>
              <a:gd name="T3" fmla="*/ 0 h 5201"/>
            </a:gdLst>
            <a:ahLst/>
            <a:cxnLst>
              <a:cxn ang="0">
                <a:pos x="T0" y="T1"/>
              </a:cxn>
              <a:cxn ang="0">
                <a:pos x="T2" y="T3"/>
              </a:cxn>
            </a:cxnLst>
            <a:rect l="0" t="0" r="r" b="b"/>
            <a:pathLst>
              <a:path w="3001" h="5201">
                <a:moveTo>
                  <a:pt x="0" y="5200"/>
                </a:moveTo>
                <a:cubicBezTo>
                  <a:pt x="1500" y="4700"/>
                  <a:pt x="1500" y="1001"/>
                  <a:pt x="3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8" name="Freeform 10"/>
          <p:cNvSpPr>
            <a:spLocks/>
          </p:cNvSpPr>
          <p:nvPr/>
        </p:nvSpPr>
        <p:spPr bwMode="auto">
          <a:xfrm>
            <a:off x="7936090" y="3994010"/>
            <a:ext cx="1537546" cy="2661919"/>
          </a:xfrm>
          <a:custGeom>
            <a:avLst/>
            <a:gdLst>
              <a:gd name="T0" fmla="*/ 0 w 3001"/>
              <a:gd name="T1" fmla="*/ 5200 h 5201"/>
              <a:gd name="T2" fmla="*/ 3000 w 3001"/>
              <a:gd name="T3" fmla="*/ 0 h 5201"/>
            </a:gdLst>
            <a:ahLst/>
            <a:cxnLst>
              <a:cxn ang="0">
                <a:pos x="T0" y="T1"/>
              </a:cxn>
              <a:cxn ang="0">
                <a:pos x="T2" y="T3"/>
              </a:cxn>
            </a:cxnLst>
            <a:rect l="0" t="0" r="r" b="b"/>
            <a:pathLst>
              <a:path w="3001" h="5201">
                <a:moveTo>
                  <a:pt x="0" y="5200"/>
                </a:moveTo>
                <a:cubicBezTo>
                  <a:pt x="1500" y="4700"/>
                  <a:pt x="1500" y="1001"/>
                  <a:pt x="3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9" name="Text Box 11"/>
          <p:cNvSpPr txBox="1">
            <a:spLocks noChangeArrowheads="1"/>
          </p:cNvSpPr>
          <p:nvPr/>
        </p:nvSpPr>
        <p:spPr bwMode="auto">
          <a:xfrm>
            <a:off x="4210757" y="6651413"/>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Transverse</a:t>
            </a:r>
            <a:r>
              <a:rPr lang="en-US" altLang="x-none" sz="3413" dirty="0">
                <a:latin typeface="Gill Sans Light" charset="0"/>
                <a:ea typeface="Gill Sans Light" charset="0"/>
                <a:cs typeface="Gill Sans Light" charset="0"/>
              </a:rPr>
              <a:t>” component</a:t>
            </a:r>
          </a:p>
        </p:txBody>
      </p:sp>
      <p:pic>
        <p:nvPicPr>
          <p:cNvPr id="276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561" y="5147734"/>
            <a:ext cx="1618826"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5636" y="6685282"/>
            <a:ext cx="1968782"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295058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8675"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hadronic tensor?</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126" y="2508392"/>
            <a:ext cx="3373120" cy="23751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7" name="Text Box 5"/>
          <p:cNvSpPr txBox="1">
            <a:spLocks noChangeArrowheads="1"/>
          </p:cNvSpPr>
          <p:nvPr/>
        </p:nvSpPr>
        <p:spPr bwMode="auto">
          <a:xfrm>
            <a:off x="1137921" y="8340232"/>
            <a:ext cx="9868747"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Quarks are “</a:t>
            </a:r>
            <a:r>
              <a:rPr lang="en-US" altLang="x-none" sz="3413" dirty="0">
                <a:solidFill>
                  <a:srgbClr val="FF0000"/>
                </a:solidFill>
                <a:latin typeface="Gill Sans Light" charset="0"/>
                <a:ea typeface="Gill Sans Light" charset="0"/>
                <a:cs typeface="Gill Sans Light" charset="0"/>
              </a:rPr>
              <a:t>probed</a:t>
            </a:r>
            <a:r>
              <a:rPr lang="en-US" altLang="x-none" sz="3413" dirty="0">
                <a:latin typeface="Gill Sans Light" charset="0"/>
                <a:ea typeface="Gill Sans Light" charset="0"/>
                <a:cs typeface="Gill Sans Light" charset="0"/>
              </a:rPr>
              <a:t>” at  value of  </a:t>
            </a:r>
          </a:p>
        </p:txBody>
      </p:sp>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953" y="8405708"/>
            <a:ext cx="909884" cy="453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738" y="5296747"/>
            <a:ext cx="10963769" cy="12575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29" y="6768818"/>
            <a:ext cx="11632071" cy="12124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881746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Gauge invariance </a:t>
            </a:r>
          </a:p>
        </p:txBody>
      </p:sp>
      <p:sp>
        <p:nvSpPr>
          <p:cNvPr id="29698" name="Text Box 2"/>
          <p:cNvSpPr txBox="1">
            <a:spLocks noChangeArrowheads="1"/>
          </p:cNvSpPr>
          <p:nvPr/>
        </p:nvSpPr>
        <p:spPr bwMode="auto">
          <a:xfrm>
            <a:off x="255130" y="1280161"/>
            <a:ext cx="12544213" cy="4032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The quark and the remnant are </a:t>
            </a:r>
            <a:r>
              <a:rPr lang="en-US" altLang="x-none" sz="2844" dirty="0">
                <a:solidFill>
                  <a:srgbClr val="0000FF"/>
                </a:solidFill>
                <a:latin typeface="Gill Sans Light" charset="0"/>
                <a:ea typeface="Gill Sans Light" charset="0"/>
                <a:cs typeface="Gill Sans Light" charset="0"/>
              </a:rPr>
              <a:t>co</a:t>
            </a:r>
            <a:r>
              <a:rPr lang="en-US" altLang="x-none" sz="2844" dirty="0">
                <a:solidFill>
                  <a:srgbClr val="008000"/>
                </a:solidFill>
                <a:latin typeface="Gill Sans Light" charset="0"/>
                <a:ea typeface="Gill Sans Light" charset="0"/>
                <a:cs typeface="Gill Sans Light" charset="0"/>
              </a:rPr>
              <a:t>lo</a:t>
            </a:r>
            <a:r>
              <a:rPr lang="en-US" altLang="x-none" sz="2844" dirty="0">
                <a:solidFill>
                  <a:srgbClr val="FF0000"/>
                </a:solidFill>
                <a:latin typeface="Gill Sans Light" charset="0"/>
                <a:ea typeface="Gill Sans Light" charset="0"/>
                <a:cs typeface="Gill Sans Light" charset="0"/>
              </a:rPr>
              <a:t>red </a:t>
            </a:r>
            <a:r>
              <a:rPr lang="en-US" altLang="x-none" sz="2844" dirty="0">
                <a:latin typeface="Gill Sans Light" charset="0"/>
                <a:ea typeface="Gill Sans Light" charset="0"/>
                <a:cs typeface="Gill Sans Light" charset="0"/>
              </a:rPr>
              <a:t>thus they interact </a:t>
            </a:r>
          </a:p>
          <a:p>
            <a:r>
              <a:rPr lang="en-US" altLang="x-none" sz="2844" dirty="0">
                <a:latin typeface="Gill Sans Light" charset="0"/>
                <a:ea typeface="Gill Sans Light" charset="0"/>
                <a:cs typeface="Gill Sans Light" charset="0"/>
              </a:rPr>
              <a:t>via gluon exchanges! If “–” and perpendicular component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momentum are neglected, then in configuration space only “–” component survives, </a:t>
            </a: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r>
              <a:rPr lang="en-US" altLang="x-none" sz="2844" dirty="0">
                <a:latin typeface="Gill Sans Light" charset="0"/>
                <a:ea typeface="Gill Sans Light" charset="0"/>
                <a:cs typeface="Gill Sans Light" charset="0"/>
              </a:rPr>
              <a:t> </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96" y="2560320"/>
            <a:ext cx="5983111" cy="38675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311" y="3327965"/>
            <a:ext cx="453814"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8916" y="3323449"/>
            <a:ext cx="318347"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2" name="Text Box 6"/>
          <p:cNvSpPr txBox="1">
            <a:spLocks noChangeArrowheads="1"/>
          </p:cNvSpPr>
          <p:nvPr/>
        </p:nvSpPr>
        <p:spPr bwMode="auto">
          <a:xfrm>
            <a:off x="767645" y="6400801"/>
            <a:ext cx="8830170" cy="562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2844" dirty="0">
                <a:latin typeface="Gill Sans Light" charset="0"/>
                <a:ea typeface="Gill Sans Light" charset="0"/>
                <a:cs typeface="Gill Sans Light" charset="0"/>
              </a:rPr>
              <a:t>This object  is called Wilson line </a:t>
            </a:r>
            <a:r>
              <a:rPr lang="en-US" altLang="x-none" sz="3413" dirty="0">
                <a:latin typeface="Gill Sans Light" charset="0"/>
                <a:ea typeface="Gill Sans Light" charset="0"/>
                <a:cs typeface="Gill Sans Light" charset="0"/>
              </a:rPr>
              <a:t>          </a:t>
            </a:r>
          </a:p>
        </p:txBody>
      </p:sp>
      <p:pic>
        <p:nvPicPr>
          <p:cNvPr id="297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2933" y="6861387"/>
            <a:ext cx="8010596" cy="22668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2188" y="7373902"/>
            <a:ext cx="605084"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1966" y="8658578"/>
            <a:ext cx="555413" cy="4041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902" y="8602134"/>
            <a:ext cx="309316"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7"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8933" y="6369192"/>
            <a:ext cx="1715911"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8" name="Text Box 12"/>
          <p:cNvSpPr txBox="1">
            <a:spLocks noChangeArrowheads="1"/>
          </p:cNvSpPr>
          <p:nvPr/>
        </p:nvSpPr>
        <p:spPr bwMode="auto">
          <a:xfrm>
            <a:off x="469618" y="7936090"/>
            <a:ext cx="1544320"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For DIS:</a:t>
            </a:r>
          </a:p>
        </p:txBody>
      </p:sp>
      <p:pic>
        <p:nvPicPr>
          <p:cNvPr id="2" name="Picture 1">
            <a:extLst>
              <a:ext uri="{FF2B5EF4-FFF2-40B4-BE49-F238E27FC236}">
                <a16:creationId xmlns:a16="http://schemas.microsoft.com/office/drawing/2014/main" id="{52A5AC3D-DCF2-EF46-9B32-A2AE3A873F23}"/>
              </a:ext>
            </a:extLst>
          </p:cNvPr>
          <p:cNvPicPr>
            <a:picLocks noChangeAspect="1"/>
          </p:cNvPicPr>
          <p:nvPr/>
        </p:nvPicPr>
        <p:blipFill>
          <a:blip r:embed="rId10"/>
          <a:stretch>
            <a:fillRect/>
          </a:stretch>
        </p:blipFill>
        <p:spPr>
          <a:xfrm>
            <a:off x="9597815" y="2560320"/>
            <a:ext cx="3086100" cy="495300"/>
          </a:xfrm>
          <a:prstGeom prst="rect">
            <a:avLst/>
          </a:prstGeom>
        </p:spPr>
      </p:pic>
    </p:spTree>
    <p:extLst>
      <p:ext uri="{BB962C8B-B14F-4D97-AF65-F5344CB8AC3E}">
        <p14:creationId xmlns:p14="http://schemas.microsoft.com/office/powerpoint/2010/main" val="18846395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1DBBA067-5545-5142-AA3E-C1D3A525AC68}"/>
              </a:ext>
            </a:extLst>
          </p:cNvPr>
          <p:cNvSpPr txBox="1">
            <a:spLocks noChangeArrowheads="1"/>
          </p:cNvSpPr>
          <p:nvPr/>
        </p:nvSpPr>
        <p:spPr bwMode="auto">
          <a:xfrm>
            <a:off x="257387" y="208281"/>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9pPr>
          </a:lstStyle>
          <a:p>
            <a:pPr algn="r"/>
            <a:r>
              <a:rPr lang="en-US" altLang="en-US" sz="3982" dirty="0"/>
              <a:t> </a:t>
            </a:r>
            <a:r>
              <a:rPr lang="en-US" altLang="en-US" sz="3982" dirty="0">
                <a:latin typeface="Gill Sans Light" panose="020B0302020104020203" pitchFamily="34" charset="-79"/>
                <a:cs typeface="Gill Sans Light" panose="020B0302020104020203" pitchFamily="34" charset="-79"/>
              </a:rPr>
              <a:t>Factorization</a:t>
            </a:r>
            <a:r>
              <a:rPr lang="en-US" altLang="en-US" sz="3982" dirty="0"/>
              <a:t> </a:t>
            </a:r>
          </a:p>
        </p:txBody>
      </p:sp>
      <p:pic>
        <p:nvPicPr>
          <p:cNvPr id="33794" name="Picture 2">
            <a:extLst>
              <a:ext uri="{FF2B5EF4-FFF2-40B4-BE49-F238E27FC236}">
                <a16:creationId xmlns:a16="http://schemas.microsoft.com/office/drawing/2014/main" id="{F61031CC-214B-9D4C-8B65-EE7EA96E1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307" y="2149405"/>
            <a:ext cx="7705796" cy="60011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5" name="Freeform 3">
            <a:extLst>
              <a:ext uri="{FF2B5EF4-FFF2-40B4-BE49-F238E27FC236}">
                <a16:creationId xmlns:a16="http://schemas.microsoft.com/office/drawing/2014/main" id="{CB7C9C19-E18A-334F-94D1-F097C8B881B1}"/>
              </a:ext>
            </a:extLst>
          </p:cNvPr>
          <p:cNvSpPr>
            <a:spLocks/>
          </p:cNvSpPr>
          <p:nvPr/>
        </p:nvSpPr>
        <p:spPr bwMode="auto">
          <a:xfrm>
            <a:off x="2815450" y="7680960"/>
            <a:ext cx="1792676" cy="767644"/>
          </a:xfrm>
          <a:custGeom>
            <a:avLst/>
            <a:gdLst>
              <a:gd name="T0" fmla="*/ 0 w 3501"/>
              <a:gd name="T1" fmla="*/ 1500 h 1501"/>
              <a:gd name="T2" fmla="*/ 3500 w 3501"/>
              <a:gd name="T3" fmla="*/ 0 h 1501"/>
            </a:gdLst>
            <a:ahLst/>
            <a:cxnLst>
              <a:cxn ang="0">
                <a:pos x="T0" y="T1"/>
              </a:cxn>
              <a:cxn ang="0">
                <a:pos x="T2" y="T3"/>
              </a:cxn>
            </a:cxnLst>
            <a:rect l="0" t="0" r="r" b="b"/>
            <a:pathLst>
              <a:path w="3501" h="1501">
                <a:moveTo>
                  <a:pt x="0" y="1500"/>
                </a:moveTo>
                <a:cubicBezTo>
                  <a:pt x="1500" y="500"/>
                  <a:pt x="1500" y="999"/>
                  <a:pt x="3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413"/>
          </a:p>
        </p:txBody>
      </p:sp>
      <p:sp>
        <p:nvSpPr>
          <p:cNvPr id="33796" name="Text Box 4">
            <a:extLst>
              <a:ext uri="{FF2B5EF4-FFF2-40B4-BE49-F238E27FC236}">
                <a16:creationId xmlns:a16="http://schemas.microsoft.com/office/drawing/2014/main" id="{C6EC88EB-4CD9-C541-BCC5-622F82D58167}"/>
              </a:ext>
            </a:extLst>
          </p:cNvPr>
          <p:cNvSpPr txBox="1">
            <a:spLocks noChangeArrowheads="1"/>
          </p:cNvSpPr>
          <p:nvPr/>
        </p:nvSpPr>
        <p:spPr bwMode="auto">
          <a:xfrm>
            <a:off x="1763326" y="8703735"/>
            <a:ext cx="2442916"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9pPr>
          </a:lstStyle>
          <a:p>
            <a:r>
              <a:rPr lang="en-US" altLang="en-US" sz="3413" b="1"/>
              <a:t>Distribution</a:t>
            </a:r>
          </a:p>
        </p:txBody>
      </p:sp>
      <p:pic>
        <p:nvPicPr>
          <p:cNvPr id="33799" name="Picture 7">
            <a:extLst>
              <a:ext uri="{FF2B5EF4-FFF2-40B4-BE49-F238E27FC236}">
                <a16:creationId xmlns:a16="http://schemas.microsoft.com/office/drawing/2014/main" id="{0F8E617C-9E8A-A746-8637-BB3CBBB6B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2453" y="2088445"/>
            <a:ext cx="776676"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8">
            <a:extLst>
              <a:ext uri="{FF2B5EF4-FFF2-40B4-BE49-F238E27FC236}">
                <a16:creationId xmlns:a16="http://schemas.microsoft.com/office/drawing/2014/main" id="{D3ED8D0D-93C3-D244-B056-A127FB41B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4712" y="4506525"/>
            <a:ext cx="715715"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1" name="Picture 9">
            <a:extLst>
              <a:ext uri="{FF2B5EF4-FFF2-40B4-BE49-F238E27FC236}">
                <a16:creationId xmlns:a16="http://schemas.microsoft.com/office/drawing/2014/main" id="{A4413D77-8E30-7B44-B662-B0AC60A91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84" y="6502401"/>
            <a:ext cx="715715"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2" name="Picture 10">
            <a:extLst>
              <a:ext uri="{FF2B5EF4-FFF2-40B4-BE49-F238E27FC236}">
                <a16:creationId xmlns:a16="http://schemas.microsoft.com/office/drawing/2014/main" id="{A3D9947F-C147-5241-9998-9AA7F5705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8009" y="1323058"/>
            <a:ext cx="2011681"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3" name="Picture 11">
            <a:extLst>
              <a:ext uri="{FF2B5EF4-FFF2-40B4-BE49-F238E27FC236}">
                <a16:creationId xmlns:a16="http://schemas.microsoft.com/office/drawing/2014/main" id="{EB211289-6585-9648-9A0E-29A33A398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1867" y="3379894"/>
            <a:ext cx="1212427"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4" name="Picture 12">
            <a:extLst>
              <a:ext uri="{FF2B5EF4-FFF2-40B4-BE49-F238E27FC236}">
                <a16:creationId xmlns:a16="http://schemas.microsoft.com/office/drawing/2014/main" id="{AD971FE9-263C-AC49-AFF7-57379D9B7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3476" y="7443894"/>
            <a:ext cx="1300480"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5" name="Picture 13">
            <a:extLst>
              <a:ext uri="{FF2B5EF4-FFF2-40B4-BE49-F238E27FC236}">
                <a16:creationId xmlns:a16="http://schemas.microsoft.com/office/drawing/2014/main" id="{1CA549B4-3FDF-5349-BD7B-9AB8524BC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1254" y="5375770"/>
            <a:ext cx="2339058" cy="715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6596B98D-977D-D24C-A368-CAA72F0CC0E3}"/>
              </a:ext>
            </a:extLst>
          </p:cNvPr>
          <p:cNvSpPr/>
          <p:nvPr/>
        </p:nvSpPr>
        <p:spPr>
          <a:xfrm>
            <a:off x="4321277" y="2027485"/>
            <a:ext cx="3805084" cy="212908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25" name="Rectangle 24">
            <a:extLst>
              <a:ext uri="{FF2B5EF4-FFF2-40B4-BE49-F238E27FC236}">
                <a16:creationId xmlns:a16="http://schemas.microsoft.com/office/drawing/2014/main" id="{C0E651E8-0A7B-C849-846A-1B746BD6837C}"/>
              </a:ext>
            </a:extLst>
          </p:cNvPr>
          <p:cNvSpPr/>
          <p:nvPr/>
        </p:nvSpPr>
        <p:spPr>
          <a:xfrm>
            <a:off x="4321277" y="3128589"/>
            <a:ext cx="3510117" cy="207759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cxnSp>
        <p:nvCxnSpPr>
          <p:cNvPr id="4" name="Straight Arrow Connector 3">
            <a:extLst>
              <a:ext uri="{FF2B5EF4-FFF2-40B4-BE49-F238E27FC236}">
                <a16:creationId xmlns:a16="http://schemas.microsoft.com/office/drawing/2014/main" id="{EC6BE286-877B-1841-82B8-356BEB5C1394}"/>
              </a:ext>
            </a:extLst>
          </p:cNvPr>
          <p:cNvCxnSpPr/>
          <p:nvPr/>
        </p:nvCxnSpPr>
        <p:spPr>
          <a:xfrm>
            <a:off x="4321277" y="4793226"/>
            <a:ext cx="1828800" cy="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C0E5917-0BFF-0B43-ADE4-D57984C2EF6B}"/>
              </a:ext>
            </a:extLst>
          </p:cNvPr>
          <p:cNvCxnSpPr/>
          <p:nvPr/>
        </p:nvCxnSpPr>
        <p:spPr>
          <a:xfrm>
            <a:off x="6150077" y="4793226"/>
            <a:ext cx="1681317" cy="0"/>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Rectangle 29">
            <a:extLst>
              <a:ext uri="{FF2B5EF4-FFF2-40B4-BE49-F238E27FC236}">
                <a16:creationId xmlns:a16="http://schemas.microsoft.com/office/drawing/2014/main" id="{157A539D-A2B9-7343-A7F5-552C567BD42E}"/>
              </a:ext>
            </a:extLst>
          </p:cNvPr>
          <p:cNvSpPr/>
          <p:nvPr/>
        </p:nvSpPr>
        <p:spPr>
          <a:xfrm>
            <a:off x="10598009" y="3237218"/>
            <a:ext cx="1805385" cy="207759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31" name="Rectangle 30">
            <a:extLst>
              <a:ext uri="{FF2B5EF4-FFF2-40B4-BE49-F238E27FC236}">
                <a16:creationId xmlns:a16="http://schemas.microsoft.com/office/drawing/2014/main" id="{083815E0-1919-DE47-A876-8A2A488D2965}"/>
              </a:ext>
            </a:extLst>
          </p:cNvPr>
          <p:cNvSpPr/>
          <p:nvPr/>
        </p:nvSpPr>
        <p:spPr>
          <a:xfrm>
            <a:off x="11036726" y="1083261"/>
            <a:ext cx="555506" cy="953948"/>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Tree>
    <p:extLst>
      <p:ext uri="{BB962C8B-B14F-4D97-AF65-F5344CB8AC3E}">
        <p14:creationId xmlns:p14="http://schemas.microsoft.com/office/powerpoint/2010/main" val="26318346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5"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18436"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37"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38"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40"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18441"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18442"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18443"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44" name="Text Box 12"/>
          <p:cNvSpPr txBox="1">
            <a:spLocks noChangeArrowheads="1"/>
          </p:cNvSpPr>
          <p:nvPr/>
        </p:nvSpPr>
        <p:spPr bwMode="auto">
          <a:xfrm>
            <a:off x="4352996" y="2302934"/>
            <a:ext cx="1882987"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Two “up”</a:t>
            </a:r>
          </a:p>
          <a:p>
            <a:r>
              <a:rPr lang="en-US" altLang="x-none" sz="3413" dirty="0">
                <a:latin typeface="Gill Sans Light" charset="0"/>
                <a:ea typeface="Gill Sans Light" charset="0"/>
                <a:cs typeface="Gill Sans Light" charset="0"/>
              </a:rPr>
              <a:t>one “down”</a:t>
            </a:r>
          </a:p>
        </p:txBody>
      </p:sp>
      <p:sp>
        <p:nvSpPr>
          <p:cNvPr id="18445" name="Text Box 13"/>
          <p:cNvSpPr txBox="1">
            <a:spLocks noChangeArrowheads="1"/>
          </p:cNvSpPr>
          <p:nvPr/>
        </p:nvSpPr>
        <p:spPr bwMode="auto">
          <a:xfrm>
            <a:off x="4352996" y="6195343"/>
            <a:ext cx="195072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Two “down”</a:t>
            </a:r>
          </a:p>
          <a:p>
            <a:r>
              <a:rPr lang="en-US" altLang="x-none" sz="3413" dirty="0">
                <a:latin typeface="Gill Sans Light" charset="0"/>
                <a:ea typeface="Gill Sans Light" charset="0"/>
                <a:cs typeface="Gill Sans Light" charset="0"/>
              </a:rPr>
              <a:t>one “up”</a:t>
            </a:r>
          </a:p>
        </p:txBody>
      </p:sp>
      <p:sp>
        <p:nvSpPr>
          <p:cNvPr id="16" name="Rectangle 15"/>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17494057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0722"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processes</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524" y="3558258"/>
            <a:ext cx="5816036" cy="55089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486" y="2293902"/>
            <a:ext cx="6199858" cy="67936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95" y="2287129"/>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5993795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30723"/>
                                        </p:tgtEl>
                                        <p:attrNameLst>
                                          <p:attrName>style.visibility</p:attrName>
                                        </p:attrNameLst>
                                      </p:cBhvr>
                                      <p:to>
                                        <p:strVal val="visible"/>
                                      </p:to>
                                    </p:set>
                                    <p:animEffect transition="in" filter="dissolve">
                                      <p:cBhvr additive="repl">
                                        <p:cTn id="7" dur="500"/>
                                        <p:tgtEl>
                                          <p:spTgt spid="30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0723"/>
                                        </p:tgtEl>
                                        <p:attrNameLst>
                                          <p:attrName>style.visibility</p:attrName>
                                        </p:attrNameLst>
                                      </p:cBhvr>
                                      <p:to>
                                        <p:strVal val="hidden"/>
                                      </p:to>
                                    </p:set>
                                  </p:childTnLst>
                                </p:cTn>
                              </p:par>
                              <p:par>
                                <p:cTn id="12" presetID="9" presetClass="entr" fill="hold" nodeType="withEffect">
                                  <p:stCondLst>
                                    <p:cond delay="0"/>
                                  </p:stCondLst>
                                  <p:childTnLst>
                                    <p:set>
                                      <p:cBhvr additive="repl">
                                        <p:cTn id="13" dur="1" fill="hold">
                                          <p:stCondLst>
                                            <p:cond delay="0"/>
                                          </p:stCondLst>
                                        </p:cTn>
                                        <p:tgtEl>
                                          <p:spTgt spid="30724"/>
                                        </p:tgtEl>
                                        <p:attrNameLst>
                                          <p:attrName>style.visibility</p:attrName>
                                        </p:attrNameLst>
                                      </p:cBhvr>
                                      <p:to>
                                        <p:strVal val="visible"/>
                                      </p:to>
                                    </p:set>
                                    <p:animEffect transition="in" filter="dissolve">
                                      <p:cBhvr additive="repl">
                                        <p:cTn id="14" dur="500"/>
                                        <p:tgtEl>
                                          <p:spTgt spid="3072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fill="hold" nodeType="clickEffect">
                                  <p:stCondLst>
                                    <p:cond delay="0"/>
                                  </p:stCondLst>
                                  <p:childTnLst>
                                    <p:set>
                                      <p:cBhvr additive="repl">
                                        <p:cTn id="18" dur="1" fill="hold">
                                          <p:stCondLst>
                                            <p:cond delay="0"/>
                                          </p:stCondLst>
                                        </p:cTn>
                                        <p:tgtEl>
                                          <p:spTgt spid="307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1746"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560321"/>
            <a:ext cx="6041813" cy="5378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87129"/>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5393461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fill="hold" nodeType="withEffect">
                                  <p:stCondLst>
                                    <p:cond delay="0"/>
                                  </p:stCondLst>
                                  <p:childTnLst>
                                    <p:set>
                                      <p:cBhvr additive="repl">
                                        <p:cTn id="6" dur="1" fill="hold">
                                          <p:stCondLst>
                                            <p:cond delay="0"/>
                                          </p:stCondLst>
                                        </p:cTn>
                                        <p:tgtEl>
                                          <p:spTgt spid="31748"/>
                                        </p:tgtEl>
                                        <p:attrNameLst>
                                          <p:attrName>style.visibility</p:attrName>
                                        </p:attrNameLst>
                                      </p:cBhvr>
                                      <p:to>
                                        <p:strVal val="visible"/>
                                      </p:to>
                                    </p:set>
                                    <p:animEffect transition="in" filter="dissolve">
                                      <p:cBhvr additive="repl">
                                        <p:cTn id="7" dur="500"/>
                                        <p:tgtEl>
                                          <p:spTgt spid="31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17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2770"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312" y="2429369"/>
            <a:ext cx="6068907" cy="6080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75840"/>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77496217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fill="hold" nodeType="withEffect">
                                  <p:stCondLst>
                                    <p:cond delay="0"/>
                                  </p:stCondLst>
                                  <p:childTnLst>
                                    <p:set>
                                      <p:cBhvr additive="repl">
                                        <p:cTn id="6" dur="1" fill="hold">
                                          <p:stCondLst>
                                            <p:cond delay="0"/>
                                          </p:stCondLst>
                                        </p:cTn>
                                        <p:tgtEl>
                                          <p:spTgt spid="32772"/>
                                        </p:tgtEl>
                                        <p:attrNameLst>
                                          <p:attrName>style.visibility</p:attrName>
                                        </p:attrNameLst>
                                      </p:cBhvr>
                                      <p:to>
                                        <p:strVal val="visible"/>
                                      </p:to>
                                    </p:set>
                                    <p:animEffect transition="in" filter="dissolve">
                                      <p:cBhvr additive="repl">
                                        <p:cTn id="7"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2770"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312" y="2429369"/>
            <a:ext cx="6068907" cy="6080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75840"/>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524" y="3558258"/>
            <a:ext cx="5816036" cy="55089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4822374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32771"/>
                                        </p:tgtEl>
                                        <p:attrNameLst>
                                          <p:attrName>style.visibility</p:attrName>
                                        </p:attrNameLst>
                                      </p:cBhvr>
                                      <p:to>
                                        <p:strVal val="visible"/>
                                      </p:to>
                                    </p:set>
                                    <p:animEffect transition="in" filter="dissolve">
                                      <p:cBhvr additive="repl">
                                        <p:cTn id="7" dur="500"/>
                                        <p:tgtEl>
                                          <p:spTgt spid="32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2771"/>
                                        </p:tgtEl>
                                        <p:attrNameLst>
                                          <p:attrName>style.visibility</p:attrName>
                                        </p:attrNameLst>
                                      </p:cBhvr>
                                      <p:to>
                                        <p:strVal val="hidden"/>
                                      </p:to>
                                    </p:set>
                                  </p:childTnLst>
                                </p:cTn>
                              </p:par>
                              <p:par>
                                <p:cTn id="12" presetID="9" presetClass="entr" fill="hold" nodeType="withEffect">
                                  <p:stCondLst>
                                    <p:cond delay="0"/>
                                  </p:stCondLst>
                                  <p:childTnLst>
                                    <p:set>
                                      <p:cBhvr additive="repl">
                                        <p:cTn id="13" dur="1" fill="hold">
                                          <p:stCondLst>
                                            <p:cond delay="0"/>
                                          </p:stCondLst>
                                        </p:cTn>
                                        <p:tgtEl>
                                          <p:spTgt spid="32772"/>
                                        </p:tgtEl>
                                        <p:attrNameLst>
                                          <p:attrName>style.visibility</p:attrName>
                                        </p:attrNameLst>
                                      </p:cBhvr>
                                      <p:to>
                                        <p:strVal val="visible"/>
                                      </p:to>
                                    </p:set>
                                    <p:animEffect transition="in" filter="dissolve">
                                      <p:cBhvr additive="repl">
                                        <p:cTn id="14"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6301384" y="4095750"/>
            <a:ext cx="6390679" cy="551965"/>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Let us go beyond collinear picture </a:t>
            </a:r>
            <a:endParaRPr dirty="0"/>
          </a:p>
        </p:txBody>
      </p:sp>
    </p:spTree>
    <p:extLst>
      <p:ext uri="{BB962C8B-B14F-4D97-AF65-F5344CB8AC3E}">
        <p14:creationId xmlns:p14="http://schemas.microsoft.com/office/powerpoint/2010/main" val="4197462895"/>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structure: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vs </a:t>
            </a:r>
            <a:r>
              <a:rPr lang="en-US" altLang="x-none" sz="3982" dirty="0">
                <a:solidFill>
                  <a:srgbClr val="FF0000"/>
                </a:solidFill>
                <a:latin typeface="Gill Sans Light" charset="0"/>
                <a:ea typeface="Gill Sans Light" charset="0"/>
                <a:cs typeface="Gill Sans Light" charset="0"/>
              </a:rPr>
              <a:t>P</a:t>
            </a:r>
            <a:r>
              <a:rPr lang="en-US" altLang="x-none" sz="3982" dirty="0">
                <a:latin typeface="Gill Sans Light" charset="0"/>
                <a:ea typeface="Gill Sans Light" charset="0"/>
                <a:cs typeface="Gill Sans Light" charset="0"/>
              </a:rPr>
              <a:t>osition</a:t>
            </a:r>
          </a:p>
        </p:txBody>
      </p:sp>
      <p:sp>
        <p:nvSpPr>
          <p:cNvPr id="28" name="TextBox 27">
            <a:extLst>
              <a:ext uri="{FF2B5EF4-FFF2-40B4-BE49-F238E27FC236}">
                <a16:creationId xmlns:a16="http://schemas.microsoft.com/office/drawing/2014/main" id="{76B6C3E8-FD41-EF49-975F-53B22697F2BE}"/>
              </a:ext>
            </a:extLst>
          </p:cNvPr>
          <p:cNvSpPr txBox="1"/>
          <p:nvPr/>
        </p:nvSpPr>
        <p:spPr>
          <a:xfrm>
            <a:off x="550830" y="1357184"/>
            <a:ext cx="8009563"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Variables are related by 2-dimensional Fourier transform</a:t>
            </a:r>
          </a:p>
        </p:txBody>
      </p:sp>
      <p:sp>
        <p:nvSpPr>
          <p:cNvPr id="29" name="TextBox 28">
            <a:extLst>
              <a:ext uri="{FF2B5EF4-FFF2-40B4-BE49-F238E27FC236}">
                <a16:creationId xmlns:a16="http://schemas.microsoft.com/office/drawing/2014/main" id="{B8E669AE-2E26-194C-9D11-2197479B5633}"/>
              </a:ext>
            </a:extLst>
          </p:cNvPr>
          <p:cNvSpPr txBox="1"/>
          <p:nvPr/>
        </p:nvSpPr>
        <p:spPr>
          <a:xfrm>
            <a:off x="518770" y="3527169"/>
            <a:ext cx="6196566"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At the level of squared amplitudes, one has</a:t>
            </a:r>
          </a:p>
        </p:txBody>
      </p:sp>
      <p:sp>
        <p:nvSpPr>
          <p:cNvPr id="30" name="TextBox 29">
            <a:extLst>
              <a:ext uri="{FF2B5EF4-FFF2-40B4-BE49-F238E27FC236}">
                <a16:creationId xmlns:a16="http://schemas.microsoft.com/office/drawing/2014/main" id="{284862EA-734C-4C48-9841-5AA788C16485}"/>
              </a:ext>
            </a:extLst>
          </p:cNvPr>
          <p:cNvSpPr txBox="1"/>
          <p:nvPr/>
        </p:nvSpPr>
        <p:spPr>
          <a:xfrm>
            <a:off x="325609" y="6924603"/>
            <a:ext cx="12283169"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The ‘average’ transverse momentum is Fourier conjugate to position </a:t>
            </a:r>
            <a:r>
              <a:rPr kumimoji="0" lang="en-US" sz="2800" b="0" i="0" u="none" strike="noStrike" cap="none" spc="0" normalizeH="0" baseline="0" dirty="0">
                <a:ln>
                  <a:noFill/>
                </a:ln>
                <a:solidFill>
                  <a:srgbClr val="FF0000"/>
                </a:solidFill>
                <a:effectLst/>
                <a:uFillTx/>
                <a:latin typeface="Gill Sans Light"/>
                <a:ea typeface="Gill Sans Light"/>
                <a:cs typeface="Gill Sans Light"/>
                <a:sym typeface="Gill Sans Light"/>
              </a:rPr>
              <a:t>difference</a:t>
            </a: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 (TMD)</a:t>
            </a:r>
          </a:p>
        </p:txBody>
      </p:sp>
      <p:pic>
        <p:nvPicPr>
          <p:cNvPr id="8" name="Picture 7">
            <a:extLst>
              <a:ext uri="{FF2B5EF4-FFF2-40B4-BE49-F238E27FC236}">
                <a16:creationId xmlns:a16="http://schemas.microsoft.com/office/drawing/2014/main" id="{67CE7B85-B1E2-0845-966B-2404430D60BF}"/>
              </a:ext>
            </a:extLst>
          </p:cNvPr>
          <p:cNvPicPr>
            <a:picLocks noChangeAspect="1"/>
          </p:cNvPicPr>
          <p:nvPr/>
        </p:nvPicPr>
        <p:blipFill>
          <a:blip r:embed="rId3"/>
          <a:stretch>
            <a:fillRect/>
          </a:stretch>
        </p:blipFill>
        <p:spPr>
          <a:xfrm>
            <a:off x="2627207" y="2154961"/>
            <a:ext cx="7493000" cy="1016000"/>
          </a:xfrm>
          <a:prstGeom prst="rect">
            <a:avLst/>
          </a:prstGeom>
        </p:spPr>
      </p:pic>
      <p:pic>
        <p:nvPicPr>
          <p:cNvPr id="10" name="Picture 9">
            <a:extLst>
              <a:ext uri="{FF2B5EF4-FFF2-40B4-BE49-F238E27FC236}">
                <a16:creationId xmlns:a16="http://schemas.microsoft.com/office/drawing/2014/main" id="{03B7C8C3-D456-1049-A514-C04A8D9D71C2}"/>
              </a:ext>
            </a:extLst>
          </p:cNvPr>
          <p:cNvPicPr>
            <a:picLocks noChangeAspect="1"/>
          </p:cNvPicPr>
          <p:nvPr/>
        </p:nvPicPr>
        <p:blipFill>
          <a:blip r:embed="rId4"/>
          <a:stretch>
            <a:fillRect/>
          </a:stretch>
        </p:blipFill>
        <p:spPr>
          <a:xfrm>
            <a:off x="550830" y="5535724"/>
            <a:ext cx="12103100" cy="939800"/>
          </a:xfrm>
          <a:prstGeom prst="rect">
            <a:avLst/>
          </a:prstGeom>
        </p:spPr>
      </p:pic>
      <p:sp>
        <p:nvSpPr>
          <p:cNvPr id="15" name="TextBox 14">
            <a:extLst>
              <a:ext uri="{FF2B5EF4-FFF2-40B4-BE49-F238E27FC236}">
                <a16:creationId xmlns:a16="http://schemas.microsoft.com/office/drawing/2014/main" id="{CFF7B8FC-F108-1149-B403-34C21917EFD5}"/>
              </a:ext>
            </a:extLst>
          </p:cNvPr>
          <p:cNvSpPr txBox="1"/>
          <p:nvPr/>
        </p:nvSpPr>
        <p:spPr>
          <a:xfrm>
            <a:off x="325609" y="7858109"/>
            <a:ext cx="10390022"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The momentum </a:t>
            </a:r>
            <a:r>
              <a:rPr kumimoji="0" lang="en-US" sz="2800" b="0" i="0" u="none" strike="noStrike" cap="none" spc="0" normalizeH="0" baseline="0" dirty="0">
                <a:ln>
                  <a:noFill/>
                </a:ln>
                <a:solidFill>
                  <a:srgbClr val="FF0000"/>
                </a:solidFill>
                <a:effectLst/>
                <a:uFillTx/>
                <a:latin typeface="Gill Sans Light"/>
                <a:ea typeface="Gill Sans Light"/>
                <a:cs typeface="Gill Sans Light"/>
                <a:sym typeface="Gill Sans Light"/>
              </a:rPr>
              <a:t>transfer</a:t>
            </a: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 is Fourier conjugate to ‘average’ position (GPD)</a:t>
            </a:r>
          </a:p>
        </p:txBody>
      </p:sp>
      <p:pic>
        <p:nvPicPr>
          <p:cNvPr id="11" name="Picture 10">
            <a:extLst>
              <a:ext uri="{FF2B5EF4-FFF2-40B4-BE49-F238E27FC236}">
                <a16:creationId xmlns:a16="http://schemas.microsoft.com/office/drawing/2014/main" id="{018D434D-3A2C-F84A-B82E-6CA6B4EC1CA9}"/>
              </a:ext>
            </a:extLst>
          </p:cNvPr>
          <p:cNvPicPr>
            <a:picLocks noChangeAspect="1"/>
          </p:cNvPicPr>
          <p:nvPr/>
        </p:nvPicPr>
        <p:blipFill>
          <a:blip r:embed="rId5"/>
          <a:stretch>
            <a:fillRect/>
          </a:stretch>
        </p:blipFill>
        <p:spPr>
          <a:xfrm>
            <a:off x="1120493" y="4221523"/>
            <a:ext cx="10693400" cy="1016000"/>
          </a:xfrm>
          <a:prstGeom prst="rect">
            <a:avLst/>
          </a:prstGeom>
        </p:spPr>
      </p:pic>
    </p:spTree>
    <p:extLst>
      <p:ext uri="{BB962C8B-B14F-4D97-AF65-F5344CB8AC3E}">
        <p14:creationId xmlns:p14="http://schemas.microsoft.com/office/powerpoint/2010/main" val="27786743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6297611" y="1125537"/>
            <a:ext cx="1590" cy="8039101"/>
          </a:xfrm>
          <a:prstGeom prst="line">
            <a:avLst/>
          </a:prstGeom>
          <a:ln w="54000">
            <a:solidFill>
              <a:srgbClr val="9999FF"/>
            </a:solidFill>
          </a:ln>
        </p:spPr>
        <p:txBody>
          <a:bodyPr lIns="45719" rIns="45719"/>
          <a:lstStyle/>
          <a:p>
            <a:pPr algn="l">
              <a:lnSpc>
                <a:spcPct val="93000"/>
              </a:lnSpc>
              <a:tabLst/>
              <a:defRPr sz="1800">
                <a:latin typeface="+mn-lt"/>
                <a:ea typeface="+mn-ea"/>
                <a:cs typeface="+mn-cs"/>
                <a:sym typeface="Times New Roman"/>
              </a:defRPr>
            </a:pPr>
            <a:endParaRPr/>
          </a:p>
        </p:txBody>
      </p:sp>
      <p:sp>
        <p:nvSpPr>
          <p:cNvPr id="244" name="Shape 244"/>
          <p:cNvSpPr/>
          <p:nvPr/>
        </p:nvSpPr>
        <p:spPr>
          <a:xfrm>
            <a:off x="255587" y="103187"/>
            <a:ext cx="12747626" cy="9285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pPr>
            <a:r>
              <a:t>GPDs                                        TMDs </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pPr>
            <a:r>
              <a:t> </a:t>
            </a:r>
          </a:p>
        </p:txBody>
      </p:sp>
      <p:pic>
        <p:nvPicPr>
          <p:cNvPr id="245" name="image.pdf"/>
          <p:cNvPicPr>
            <a:picLocks noChangeAspect="1"/>
          </p:cNvPicPr>
          <p:nvPr/>
        </p:nvPicPr>
        <p:blipFill>
          <a:blip r:embed="rId2"/>
          <a:stretch>
            <a:fillRect/>
          </a:stretch>
        </p:blipFill>
        <p:spPr>
          <a:xfrm>
            <a:off x="598487" y="1389062"/>
            <a:ext cx="3616326" cy="2286001"/>
          </a:xfrm>
          <a:prstGeom prst="rect">
            <a:avLst/>
          </a:prstGeom>
          <a:ln w="12700">
            <a:miter lim="400000"/>
          </a:ln>
        </p:spPr>
      </p:pic>
      <p:pic>
        <p:nvPicPr>
          <p:cNvPr id="246" name="image.pdf"/>
          <p:cNvPicPr>
            <a:picLocks noChangeAspect="1"/>
          </p:cNvPicPr>
          <p:nvPr/>
        </p:nvPicPr>
        <p:blipFill>
          <a:blip r:embed="rId3"/>
          <a:stretch>
            <a:fillRect/>
          </a:stretch>
        </p:blipFill>
        <p:spPr>
          <a:xfrm>
            <a:off x="7821612" y="1527175"/>
            <a:ext cx="3616326" cy="2560638"/>
          </a:xfrm>
          <a:prstGeom prst="rect">
            <a:avLst/>
          </a:prstGeom>
          <a:ln w="12700">
            <a:miter lim="400000"/>
          </a:ln>
        </p:spPr>
      </p:pic>
      <p:sp>
        <p:nvSpPr>
          <p:cNvPr id="247" name="Shape 247"/>
          <p:cNvSpPr/>
          <p:nvPr/>
        </p:nvSpPr>
        <p:spPr>
          <a:xfrm>
            <a:off x="1987550" y="1162050"/>
            <a:ext cx="949533" cy="435629"/>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Lst>
              <a:defRPr>
                <a:latin typeface="Arial"/>
                <a:ea typeface="Arial"/>
                <a:cs typeface="Arial"/>
                <a:sym typeface="Arial"/>
              </a:defRPr>
            </a:lvl1pPr>
          </a:lstStyle>
          <a:p>
            <a:r>
              <a:t>DVCS</a:t>
            </a:r>
          </a:p>
        </p:txBody>
      </p:sp>
      <p:sp>
        <p:nvSpPr>
          <p:cNvPr id="248" name="Shape 248"/>
          <p:cNvSpPr/>
          <p:nvPr/>
        </p:nvSpPr>
        <p:spPr>
          <a:xfrm>
            <a:off x="9104312" y="1162050"/>
            <a:ext cx="898783" cy="435629"/>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Lst>
              <a:defRPr>
                <a:latin typeface="Arial"/>
                <a:ea typeface="Arial"/>
                <a:cs typeface="Arial"/>
                <a:sym typeface="Arial"/>
              </a:defRPr>
            </a:lvl1pPr>
          </a:lstStyle>
          <a:p>
            <a:r>
              <a:t>SIDIS</a:t>
            </a:r>
          </a:p>
        </p:txBody>
      </p:sp>
      <p:pic>
        <p:nvPicPr>
          <p:cNvPr id="249" name="image.png"/>
          <p:cNvPicPr>
            <a:picLocks noChangeAspect="1"/>
          </p:cNvPicPr>
          <p:nvPr/>
        </p:nvPicPr>
        <p:blipFill>
          <a:blip r:embed="rId4"/>
          <a:srcRect r="100000" b="76760"/>
          <a:stretch>
            <a:fillRect/>
          </a:stretch>
        </p:blipFill>
        <p:spPr>
          <a:xfrm>
            <a:off x="2684462" y="3781425"/>
            <a:ext cx="1" cy="246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lnTo>
                  <a:pt x="0" y="21600"/>
                </a:lnTo>
                <a:lnTo>
                  <a:pt x="21600" y="21600"/>
                </a:lnTo>
                <a:close/>
              </a:path>
            </a:pathLst>
          </a:custGeom>
        </p:spPr>
      </p:pic>
      <p:sp>
        <p:nvSpPr>
          <p:cNvPr id="250" name="Shape 250"/>
          <p:cNvSpPr/>
          <p:nvPr/>
        </p:nvSpPr>
        <p:spPr>
          <a:xfrm>
            <a:off x="1045062" y="4204179"/>
            <a:ext cx="4774714" cy="4456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dirty="0"/>
              <a:t>ensures hard scale, pointlike interaction</a:t>
            </a:r>
          </a:p>
        </p:txBody>
      </p:sp>
      <p:sp>
        <p:nvSpPr>
          <p:cNvPr id="251" name="Shape 251"/>
          <p:cNvSpPr/>
          <p:nvPr/>
        </p:nvSpPr>
        <p:spPr>
          <a:xfrm>
            <a:off x="1634520" y="4711700"/>
            <a:ext cx="4358293" cy="740748"/>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momentum transfer can be varied </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independently </a:t>
            </a:r>
          </a:p>
        </p:txBody>
      </p:sp>
      <p:sp>
        <p:nvSpPr>
          <p:cNvPr id="252" name="Shape 252"/>
          <p:cNvSpPr/>
          <p:nvPr/>
        </p:nvSpPr>
        <p:spPr>
          <a:xfrm>
            <a:off x="255587" y="5530850"/>
            <a:ext cx="3562955" cy="445600"/>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Lst>
            </a:lvl1pPr>
          </a:lstStyle>
          <a:p>
            <a:r>
              <a:t>Connection to 3D structure </a:t>
            </a:r>
          </a:p>
        </p:txBody>
      </p:sp>
      <p:sp>
        <p:nvSpPr>
          <p:cNvPr id="253" name="Shape 253"/>
          <p:cNvSpPr/>
          <p:nvPr/>
        </p:nvSpPr>
        <p:spPr>
          <a:xfrm>
            <a:off x="4164012" y="5492750"/>
            <a:ext cx="2082801" cy="601600"/>
          </a:xfrm>
          <a:prstGeom prst="rect">
            <a:avLst/>
          </a:prstGeom>
          <a:ln w="12700">
            <a:miter lim="400000"/>
          </a:ln>
          <a:extLst>
            <a:ext uri="{C572A759-6A51-4108-AA02-DFA0A04FC94B}">
              <ma14:wrappingTextBoxFlag xmlns:ma14="http://schemas.microsoft.com/office/mac/drawingml/2011/main" xmlns="" val="1"/>
            </a:ext>
          </a:extLst>
        </p:spPr>
        <p:txBody>
          <a:bodyPr lIns="46799" tIns="46799" rIns="46799" bIns="46799">
            <a:spAutoFit/>
          </a:bodyPr>
          <a:lstStyle/>
          <a:p>
            <a:pPr>
              <a:lnSpc>
                <a:spcPct val="100000"/>
              </a:lnSpc>
              <a:tabLst>
                <a:tab pos="457200" algn="l"/>
                <a:tab pos="914400" algn="l"/>
                <a:tab pos="1371600" algn="l"/>
                <a:tab pos="1828800" algn="l"/>
              </a:tabLst>
              <a:defRPr sz="1800">
                <a:solidFill>
                  <a:srgbClr val="2323DC"/>
                </a:solidFill>
              </a:defRPr>
            </a:pPr>
            <a:r>
              <a:t>Burkardt (2000)</a:t>
            </a:r>
          </a:p>
          <a:p>
            <a:pPr>
              <a:lnSpc>
                <a:spcPct val="100000"/>
              </a:lnSpc>
              <a:tabLst>
                <a:tab pos="457200" algn="l"/>
                <a:tab pos="914400" algn="l"/>
                <a:tab pos="1371600" algn="l"/>
                <a:tab pos="1828800" algn="l"/>
              </a:tabLst>
              <a:defRPr sz="1800">
                <a:solidFill>
                  <a:srgbClr val="2323DC"/>
                </a:solidFill>
              </a:defRPr>
            </a:pPr>
            <a:r>
              <a:t>Burkardt (2003)</a:t>
            </a:r>
          </a:p>
        </p:txBody>
      </p:sp>
      <p:sp>
        <p:nvSpPr>
          <p:cNvPr id="254" name="Shape 254"/>
          <p:cNvSpPr/>
          <p:nvPr/>
        </p:nvSpPr>
        <p:spPr>
          <a:xfrm>
            <a:off x="255587" y="6861175"/>
            <a:ext cx="1990586" cy="445600"/>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Lst>
            </a:lvl1pPr>
          </a:lstStyle>
          <a:p>
            <a:r>
              <a:t>Drell-Yan frame</a:t>
            </a:r>
          </a:p>
        </p:txBody>
      </p:sp>
      <p:pic>
        <p:nvPicPr>
          <p:cNvPr id="255" name="image.png"/>
          <p:cNvPicPr>
            <a:picLocks noChangeAspect="1"/>
          </p:cNvPicPr>
          <p:nvPr/>
        </p:nvPicPr>
        <p:blipFill>
          <a:blip r:embed="rId5"/>
          <a:srcRect r="28556"/>
          <a:stretch>
            <a:fillRect/>
          </a:stretch>
        </p:blipFill>
        <p:spPr>
          <a:xfrm>
            <a:off x="1154112" y="7445375"/>
            <a:ext cx="3429199" cy="1471613"/>
          </a:xfrm>
          <a:prstGeom prst="rect">
            <a:avLst/>
          </a:prstGeom>
          <a:ln w="12700">
            <a:miter lim="400000"/>
          </a:ln>
        </p:spPr>
      </p:pic>
      <p:sp>
        <p:nvSpPr>
          <p:cNvPr id="256" name="Shape 256"/>
          <p:cNvSpPr/>
          <p:nvPr/>
        </p:nvSpPr>
        <p:spPr>
          <a:xfrm>
            <a:off x="4214812" y="6962775"/>
            <a:ext cx="1825626" cy="347600"/>
          </a:xfrm>
          <a:prstGeom prst="rect">
            <a:avLst/>
          </a:prstGeom>
          <a:ln w="12700">
            <a:miter lim="400000"/>
          </a:ln>
          <a:extLst>
            <a:ext uri="{C572A759-6A51-4108-AA02-DFA0A04FC94B}">
              <ma14:wrappingTextBoxFlag xmlns:ma14="http://schemas.microsoft.com/office/mac/drawingml/2011/main" xmlns="" val="1"/>
            </a:ext>
          </a:extLst>
        </p:spPr>
        <p:txBody>
          <a:bodyPr lIns="46799" tIns="46799" rIns="46799" bIns="46799">
            <a:spAutoFit/>
          </a:bodyPr>
          <a:lstStyle>
            <a:lvl1pPr>
              <a:lnSpc>
                <a:spcPct val="100000"/>
              </a:lnSpc>
              <a:tabLst>
                <a:tab pos="457200" algn="l"/>
                <a:tab pos="914400" algn="l"/>
                <a:tab pos="1371600" algn="l"/>
              </a:tabLst>
              <a:defRPr sz="1800">
                <a:solidFill>
                  <a:srgbClr val="2323DC"/>
                </a:solidFill>
              </a:defRPr>
            </a:lvl1pPr>
          </a:lstStyle>
          <a:p>
            <a:r>
              <a:t>Weiss (2009)</a:t>
            </a:r>
          </a:p>
        </p:txBody>
      </p:sp>
      <p:sp>
        <p:nvSpPr>
          <p:cNvPr id="257" name="Shape 257"/>
          <p:cNvSpPr/>
          <p:nvPr/>
        </p:nvSpPr>
        <p:spPr>
          <a:xfrm>
            <a:off x="7834312" y="4198937"/>
            <a:ext cx="4774713" cy="4456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dirty="0"/>
              <a:t>ensures hard scale, </a:t>
            </a:r>
            <a:r>
              <a:rPr dirty="0" err="1"/>
              <a:t>pointlike</a:t>
            </a:r>
            <a:r>
              <a:rPr dirty="0"/>
              <a:t> interaction</a:t>
            </a:r>
          </a:p>
        </p:txBody>
      </p:sp>
      <p:sp>
        <p:nvSpPr>
          <p:cNvPr id="258" name="Shape 258"/>
          <p:cNvSpPr/>
          <p:nvPr/>
        </p:nvSpPr>
        <p:spPr>
          <a:xfrm>
            <a:off x="7885112" y="4711700"/>
            <a:ext cx="4388207" cy="740748"/>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final hadron transverse momentum</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can be varied independently </a:t>
            </a:r>
          </a:p>
        </p:txBody>
      </p:sp>
      <p:sp>
        <p:nvSpPr>
          <p:cNvPr id="259" name="Shape 259"/>
          <p:cNvSpPr/>
          <p:nvPr/>
        </p:nvSpPr>
        <p:spPr>
          <a:xfrm>
            <a:off x="6659289" y="5531402"/>
            <a:ext cx="5704145" cy="192134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Lst>
            </a:pPr>
            <a:r>
              <a:t>Connection to 3D structure</a:t>
            </a:r>
          </a:p>
          <a:p>
            <a:pPr>
              <a:tabLst>
                <a:tab pos="457200" algn="l"/>
                <a:tab pos="914400" algn="l"/>
                <a:tab pos="1371600" algn="l"/>
                <a:tab pos="1828800" algn="l"/>
                <a:tab pos="2286000" algn="l"/>
                <a:tab pos="2743200" algn="l"/>
                <a:tab pos="3200400" algn="l"/>
                <a:tab pos="3657600" algn="l"/>
                <a:tab pos="4114800" algn="l"/>
                <a:tab pos="4572000" algn="l"/>
                <a:tab pos="5029200" algn="l"/>
              </a:tabLst>
            </a:pPr>
            <a:endParaRPr/>
          </a:p>
          <a:p>
            <a:pPr>
              <a:tabLst>
                <a:tab pos="457200" algn="l"/>
                <a:tab pos="914400" algn="l"/>
                <a:tab pos="1371600" algn="l"/>
                <a:tab pos="1828800" algn="l"/>
                <a:tab pos="2286000" algn="l"/>
                <a:tab pos="2743200" algn="l"/>
                <a:tab pos="3200400" algn="l"/>
                <a:tab pos="3657600" algn="l"/>
                <a:tab pos="4114800" algn="l"/>
                <a:tab pos="4572000" algn="l"/>
                <a:tab pos="5029200" algn="l"/>
              </a:tabLst>
            </a:pPr>
            <a:endParaRP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a:t>
            </a: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is the transverse separation of parton fields</a:t>
            </a: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in configuration space </a:t>
            </a:r>
          </a:p>
        </p:txBody>
      </p:sp>
      <p:sp>
        <p:nvSpPr>
          <p:cNvPr id="260" name="Shape 260"/>
          <p:cNvSpPr/>
          <p:nvPr/>
        </p:nvSpPr>
        <p:spPr>
          <a:xfrm>
            <a:off x="10598150" y="5529262"/>
            <a:ext cx="1774784" cy="55482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p>
            <a:pPr>
              <a:tabLst>
                <a:tab pos="457200" algn="l"/>
                <a:tab pos="914400" algn="l"/>
                <a:tab pos="1371600" algn="l"/>
                <a:tab pos="1828800" algn="l"/>
              </a:tabLst>
              <a:defRPr sz="1800">
                <a:solidFill>
                  <a:srgbClr val="0000FF"/>
                </a:solidFill>
              </a:defRPr>
            </a:pPr>
            <a:r>
              <a:t>Ji, Ma, Yuan (2004)</a:t>
            </a:r>
          </a:p>
          <a:p>
            <a:pPr>
              <a:tabLst>
                <a:tab pos="457200" algn="l"/>
                <a:tab pos="914400" algn="l"/>
                <a:tab pos="1371600" algn="l"/>
                <a:tab pos="1828800" algn="l"/>
              </a:tabLst>
              <a:defRPr sz="1800">
                <a:solidFill>
                  <a:srgbClr val="0000FF"/>
                </a:solidFill>
              </a:defRPr>
            </a:pPr>
            <a:r>
              <a:t>Collins (2011)    </a:t>
            </a:r>
          </a:p>
        </p:txBody>
      </p:sp>
      <p:pic>
        <p:nvPicPr>
          <p:cNvPr id="261" name="image.png"/>
          <p:cNvPicPr>
            <a:picLocks noChangeAspect="1"/>
          </p:cNvPicPr>
          <p:nvPr/>
        </p:nvPicPr>
        <p:blipFill>
          <a:blip r:embed="rId6"/>
          <a:stretch>
            <a:fillRect/>
          </a:stretch>
        </p:blipFill>
        <p:spPr>
          <a:xfrm>
            <a:off x="7473950" y="7524750"/>
            <a:ext cx="3584575" cy="1414463"/>
          </a:xfrm>
          <a:prstGeom prst="rect">
            <a:avLst/>
          </a:prstGeom>
          <a:ln w="12700">
            <a:miter lim="400000"/>
          </a:ln>
        </p:spPr>
      </p:pic>
      <p:sp>
        <p:nvSpPr>
          <p:cNvPr id="262" name="Shape 262"/>
          <p:cNvSpPr/>
          <p:nvPr/>
        </p:nvSpPr>
        <p:spPr>
          <a:xfrm>
            <a:off x="10974387" y="7539037"/>
            <a:ext cx="1825626" cy="347601"/>
          </a:xfrm>
          <a:prstGeom prst="rect">
            <a:avLst/>
          </a:prstGeom>
          <a:ln w="12700">
            <a:miter lim="400000"/>
          </a:ln>
          <a:extLst>
            <a:ext uri="{C572A759-6A51-4108-AA02-DFA0A04FC94B}">
              <ma14:wrappingTextBoxFlag xmlns:ma14="http://schemas.microsoft.com/office/mac/drawingml/2011/main" xmlns="" val="1"/>
            </a:ext>
          </a:extLst>
        </p:spPr>
        <p:txBody>
          <a:bodyPr lIns="46799" tIns="46799" rIns="46799" bIns="46799">
            <a:spAutoFit/>
          </a:bodyPr>
          <a:lstStyle>
            <a:lvl1pPr>
              <a:lnSpc>
                <a:spcPct val="100000"/>
              </a:lnSpc>
              <a:tabLst>
                <a:tab pos="457200" algn="l"/>
                <a:tab pos="914400" algn="l"/>
                <a:tab pos="1371600" algn="l"/>
              </a:tabLst>
              <a:defRPr sz="1800">
                <a:solidFill>
                  <a:srgbClr val="2323DC"/>
                </a:solidFill>
              </a:defRPr>
            </a:lvl1pPr>
          </a:lstStyle>
          <a:p>
            <a:r>
              <a:t>AP (2012)</a:t>
            </a:r>
          </a:p>
        </p:txBody>
      </p:sp>
      <p:grpSp>
        <p:nvGrpSpPr>
          <p:cNvPr id="266" name="Group 266"/>
          <p:cNvGrpSpPr/>
          <p:nvPr/>
        </p:nvGrpSpPr>
        <p:grpSpPr>
          <a:xfrm>
            <a:off x="7124700" y="4186237"/>
            <a:ext cx="420330" cy="379056"/>
            <a:chOff x="0" y="0"/>
            <a:chExt cx="420329" cy="379054"/>
          </a:xfrm>
        </p:grpSpPr>
        <p:sp>
          <p:nvSpPr>
            <p:cNvPr id="263" name="Shape 263"/>
            <p:cNvSpPr/>
            <p:nvPr/>
          </p:nvSpPr>
          <p:spPr>
            <a:xfrm>
              <a:off x="0" y="4762"/>
              <a:ext cx="420330" cy="374292"/>
            </a:xfrm>
            <a:custGeom>
              <a:avLst/>
              <a:gdLst/>
              <a:ahLst/>
              <a:cxnLst>
                <a:cxn ang="0">
                  <a:pos x="wd2" y="hd2"/>
                </a:cxn>
                <a:cxn ang="5400000">
                  <a:pos x="wd2" y="hd2"/>
                </a:cxn>
                <a:cxn ang="10800000">
                  <a:pos x="wd2" y="hd2"/>
                </a:cxn>
                <a:cxn ang="16200000">
                  <a:pos x="wd2" y="hd2"/>
                </a:cxn>
              </a:cxnLst>
              <a:rect l="0" t="0" r="r" b="b"/>
              <a:pathLst>
                <a:path w="21600" h="21600" extrusionOk="0">
                  <a:moveTo>
                    <a:pt x="10772" y="21600"/>
                  </a:moveTo>
                  <a:lnTo>
                    <a:pt x="0" y="21600"/>
                  </a:lnTo>
                  <a:lnTo>
                    <a:pt x="0" y="0"/>
                  </a:lnTo>
                  <a:lnTo>
                    <a:pt x="21600" y="0"/>
                  </a:lnTo>
                  <a:lnTo>
                    <a:pt x="21600" y="21600"/>
                  </a:lnTo>
                  <a:lnTo>
                    <a:pt x="10772"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4" name="Shape 264"/>
            <p:cNvSpPr/>
            <p:nvPr/>
          </p:nvSpPr>
          <p:spPr>
            <a:xfrm>
              <a:off x="17462" y="61912"/>
              <a:ext cx="244119" cy="317143"/>
            </a:xfrm>
            <a:custGeom>
              <a:avLst/>
              <a:gdLst/>
              <a:ahLst/>
              <a:cxnLst>
                <a:cxn ang="0">
                  <a:pos x="wd2" y="hd2"/>
                </a:cxn>
                <a:cxn ang="5400000">
                  <a:pos x="wd2" y="hd2"/>
                </a:cxn>
                <a:cxn ang="10800000">
                  <a:pos x="wd2" y="hd2"/>
                </a:cxn>
                <a:cxn ang="16200000">
                  <a:pos x="wd2" y="hd2"/>
                </a:cxn>
              </a:cxnLst>
              <a:rect l="0" t="0" r="r" b="b"/>
              <a:pathLst>
                <a:path w="21600" h="21600" extrusionOk="0">
                  <a:moveTo>
                    <a:pt x="12144" y="16778"/>
                  </a:moveTo>
                  <a:cubicBezTo>
                    <a:pt x="17014" y="15415"/>
                    <a:pt x="21600" y="11104"/>
                    <a:pt x="21600" y="6478"/>
                  </a:cubicBezTo>
                  <a:cubicBezTo>
                    <a:pt x="21600" y="2581"/>
                    <a:pt x="18248" y="0"/>
                    <a:pt x="13630" y="0"/>
                  </a:cubicBezTo>
                  <a:cubicBezTo>
                    <a:pt x="6894" y="0"/>
                    <a:pt x="0" y="5455"/>
                    <a:pt x="0" y="11031"/>
                  </a:cubicBezTo>
                  <a:cubicBezTo>
                    <a:pt x="0" y="15074"/>
                    <a:pt x="3542" y="17460"/>
                    <a:pt x="7970" y="17460"/>
                  </a:cubicBezTo>
                  <a:cubicBezTo>
                    <a:pt x="8760" y="17460"/>
                    <a:pt x="9835" y="17387"/>
                    <a:pt x="11069" y="17119"/>
                  </a:cubicBezTo>
                  <a:cubicBezTo>
                    <a:pt x="10974" y="18605"/>
                    <a:pt x="10974" y="18678"/>
                    <a:pt x="10974" y="18946"/>
                  </a:cubicBezTo>
                  <a:cubicBezTo>
                    <a:pt x="10974" y="19701"/>
                    <a:pt x="10974" y="21600"/>
                    <a:pt x="13536" y="21600"/>
                  </a:cubicBezTo>
                  <a:cubicBezTo>
                    <a:pt x="17267" y="21600"/>
                    <a:pt x="18754" y="17168"/>
                    <a:pt x="18754" y="16973"/>
                  </a:cubicBezTo>
                  <a:cubicBezTo>
                    <a:pt x="18754" y="16778"/>
                    <a:pt x="18501" y="16705"/>
                    <a:pt x="18406" y="16705"/>
                  </a:cubicBezTo>
                  <a:cubicBezTo>
                    <a:pt x="18153" y="16705"/>
                    <a:pt x="18058" y="16827"/>
                    <a:pt x="18058" y="16973"/>
                  </a:cubicBezTo>
                  <a:cubicBezTo>
                    <a:pt x="17267" y="18678"/>
                    <a:pt x="15496" y="19287"/>
                    <a:pt x="14358" y="19287"/>
                  </a:cubicBezTo>
                  <a:cubicBezTo>
                    <a:pt x="12935" y="19287"/>
                    <a:pt x="12492" y="18605"/>
                    <a:pt x="12144" y="16778"/>
                  </a:cubicBezTo>
                  <a:close/>
                  <a:moveTo>
                    <a:pt x="6293" y="16632"/>
                  </a:moveTo>
                  <a:cubicBezTo>
                    <a:pt x="3795" y="15877"/>
                    <a:pt x="2751" y="13978"/>
                    <a:pt x="2751" y="11786"/>
                  </a:cubicBezTo>
                  <a:cubicBezTo>
                    <a:pt x="2751" y="10155"/>
                    <a:pt x="3542" y="6745"/>
                    <a:pt x="5946" y="4164"/>
                  </a:cubicBezTo>
                  <a:cubicBezTo>
                    <a:pt x="8223" y="1705"/>
                    <a:pt x="11164" y="609"/>
                    <a:pt x="13472" y="609"/>
                  </a:cubicBezTo>
                  <a:cubicBezTo>
                    <a:pt x="16572" y="609"/>
                    <a:pt x="18849" y="2460"/>
                    <a:pt x="18849" y="5723"/>
                  </a:cubicBezTo>
                  <a:cubicBezTo>
                    <a:pt x="18849" y="8109"/>
                    <a:pt x="17267" y="13710"/>
                    <a:pt x="12049" y="15950"/>
                  </a:cubicBezTo>
                  <a:cubicBezTo>
                    <a:pt x="11859" y="15122"/>
                    <a:pt x="11512" y="13369"/>
                    <a:pt x="9203" y="13369"/>
                  </a:cubicBezTo>
                  <a:cubicBezTo>
                    <a:pt x="7622" y="13369"/>
                    <a:pt x="6009" y="14587"/>
                    <a:pt x="6009" y="15804"/>
                  </a:cubicBezTo>
                  <a:cubicBezTo>
                    <a:pt x="6009" y="16291"/>
                    <a:pt x="6293" y="16559"/>
                    <a:pt x="6293" y="16632"/>
                  </a:cubicBezTo>
                  <a:close/>
                  <a:moveTo>
                    <a:pt x="8159" y="16900"/>
                  </a:moveTo>
                  <a:cubicBezTo>
                    <a:pt x="7780" y="16900"/>
                    <a:pt x="6736" y="16900"/>
                    <a:pt x="6736" y="15804"/>
                  </a:cubicBezTo>
                  <a:cubicBezTo>
                    <a:pt x="6736" y="14855"/>
                    <a:pt x="7970" y="13905"/>
                    <a:pt x="9203" y="13905"/>
                  </a:cubicBezTo>
                  <a:cubicBezTo>
                    <a:pt x="10531" y="13905"/>
                    <a:pt x="11164" y="14514"/>
                    <a:pt x="11164" y="15950"/>
                  </a:cubicBezTo>
                  <a:cubicBezTo>
                    <a:pt x="11164" y="16291"/>
                    <a:pt x="11164" y="16364"/>
                    <a:pt x="10816" y="16437"/>
                  </a:cubicBezTo>
                  <a:cubicBezTo>
                    <a:pt x="9994" y="16705"/>
                    <a:pt x="9045" y="16900"/>
                    <a:pt x="8159" y="16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5" name="Shape 265"/>
            <p:cNvSpPr/>
            <p:nvPr/>
          </p:nvSpPr>
          <p:spPr>
            <a:xfrm>
              <a:off x="295275" y="0"/>
              <a:ext cx="109184" cy="163158"/>
            </a:xfrm>
            <a:custGeom>
              <a:avLst/>
              <a:gdLst/>
              <a:ahLst/>
              <a:cxnLst>
                <a:cxn ang="0">
                  <a:pos x="wd2" y="hd2"/>
                </a:cxn>
                <a:cxn ang="5400000">
                  <a:pos x="wd2" y="hd2"/>
                </a:cxn>
                <a:cxn ang="10800000">
                  <a:pos x="wd2" y="hd2"/>
                </a:cxn>
                <a:cxn ang="16200000">
                  <a:pos x="wd2" y="hd2"/>
                </a:cxn>
              </a:cxnLst>
              <a:rect l="0" t="0" r="r" b="b"/>
              <a:pathLst>
                <a:path w="21600" h="21600" extrusionOk="0">
                  <a:moveTo>
                    <a:pt x="21600" y="15671"/>
                  </a:moveTo>
                  <a:lnTo>
                    <a:pt x="19847" y="15671"/>
                  </a:lnTo>
                  <a:cubicBezTo>
                    <a:pt x="19847" y="16471"/>
                    <a:pt x="19216" y="18306"/>
                    <a:pt x="18655" y="18682"/>
                  </a:cubicBezTo>
                  <a:cubicBezTo>
                    <a:pt x="18234" y="18824"/>
                    <a:pt x="14517" y="18824"/>
                    <a:pt x="13745" y="18824"/>
                  </a:cubicBezTo>
                  <a:lnTo>
                    <a:pt x="4909" y="18824"/>
                  </a:lnTo>
                  <a:cubicBezTo>
                    <a:pt x="10029" y="15812"/>
                    <a:pt x="11571" y="14871"/>
                    <a:pt x="14517" y="13412"/>
                  </a:cubicBezTo>
                  <a:cubicBezTo>
                    <a:pt x="18234" y="11482"/>
                    <a:pt x="21600" y="9506"/>
                    <a:pt x="21600" y="6306"/>
                  </a:cubicBezTo>
                  <a:cubicBezTo>
                    <a:pt x="21600" y="2353"/>
                    <a:pt x="16270" y="0"/>
                    <a:pt x="10239" y="0"/>
                  </a:cubicBezTo>
                  <a:cubicBezTo>
                    <a:pt x="4138" y="0"/>
                    <a:pt x="0" y="2918"/>
                    <a:pt x="0" y="5788"/>
                  </a:cubicBezTo>
                  <a:cubicBezTo>
                    <a:pt x="0" y="7529"/>
                    <a:pt x="2174" y="7624"/>
                    <a:pt x="2525" y="7624"/>
                  </a:cubicBezTo>
                  <a:cubicBezTo>
                    <a:pt x="3717" y="7624"/>
                    <a:pt x="5119" y="7106"/>
                    <a:pt x="5119" y="5929"/>
                  </a:cubicBezTo>
                  <a:cubicBezTo>
                    <a:pt x="5119" y="5412"/>
                    <a:pt x="4909" y="4235"/>
                    <a:pt x="2384" y="4235"/>
                  </a:cubicBezTo>
                  <a:cubicBezTo>
                    <a:pt x="3717" y="1835"/>
                    <a:pt x="7083" y="1176"/>
                    <a:pt x="9397" y="1176"/>
                  </a:cubicBezTo>
                  <a:cubicBezTo>
                    <a:pt x="14306" y="1176"/>
                    <a:pt x="16901" y="3671"/>
                    <a:pt x="16901" y="6306"/>
                  </a:cubicBezTo>
                  <a:cubicBezTo>
                    <a:pt x="16901" y="9224"/>
                    <a:pt x="13745" y="11482"/>
                    <a:pt x="12203" y="12659"/>
                  </a:cubicBezTo>
                  <a:lnTo>
                    <a:pt x="421" y="20424"/>
                  </a:lnTo>
                  <a:cubicBezTo>
                    <a:pt x="0" y="20659"/>
                    <a:pt x="0" y="20659"/>
                    <a:pt x="0" y="21600"/>
                  </a:cubicBezTo>
                  <a:lnTo>
                    <a:pt x="20057" y="21600"/>
                  </a:lnTo>
                  <a:lnTo>
                    <a:pt x="21600" y="15671"/>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270" name="Group 270"/>
          <p:cNvGrpSpPr/>
          <p:nvPr/>
        </p:nvGrpSpPr>
        <p:grpSpPr>
          <a:xfrm>
            <a:off x="295274" y="4165600"/>
            <a:ext cx="420331" cy="379055"/>
            <a:chOff x="0" y="0"/>
            <a:chExt cx="420329" cy="379054"/>
          </a:xfrm>
        </p:grpSpPr>
        <p:sp>
          <p:nvSpPr>
            <p:cNvPr id="267" name="Shape 267"/>
            <p:cNvSpPr/>
            <p:nvPr/>
          </p:nvSpPr>
          <p:spPr>
            <a:xfrm>
              <a:off x="0" y="4762"/>
              <a:ext cx="420330" cy="374292"/>
            </a:xfrm>
            <a:custGeom>
              <a:avLst/>
              <a:gdLst/>
              <a:ahLst/>
              <a:cxnLst>
                <a:cxn ang="0">
                  <a:pos x="wd2" y="hd2"/>
                </a:cxn>
                <a:cxn ang="5400000">
                  <a:pos x="wd2" y="hd2"/>
                </a:cxn>
                <a:cxn ang="10800000">
                  <a:pos x="wd2" y="hd2"/>
                </a:cxn>
                <a:cxn ang="16200000">
                  <a:pos x="wd2" y="hd2"/>
                </a:cxn>
              </a:cxnLst>
              <a:rect l="0" t="0" r="r" b="b"/>
              <a:pathLst>
                <a:path w="21600" h="21600" extrusionOk="0">
                  <a:moveTo>
                    <a:pt x="10772" y="21600"/>
                  </a:moveTo>
                  <a:lnTo>
                    <a:pt x="0" y="21600"/>
                  </a:lnTo>
                  <a:lnTo>
                    <a:pt x="0" y="0"/>
                  </a:lnTo>
                  <a:lnTo>
                    <a:pt x="21600" y="0"/>
                  </a:lnTo>
                  <a:lnTo>
                    <a:pt x="21600" y="21600"/>
                  </a:lnTo>
                  <a:lnTo>
                    <a:pt x="10772"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8" name="Shape 268"/>
            <p:cNvSpPr/>
            <p:nvPr/>
          </p:nvSpPr>
          <p:spPr>
            <a:xfrm>
              <a:off x="17462" y="61912"/>
              <a:ext cx="244119" cy="317143"/>
            </a:xfrm>
            <a:custGeom>
              <a:avLst/>
              <a:gdLst/>
              <a:ahLst/>
              <a:cxnLst>
                <a:cxn ang="0">
                  <a:pos x="wd2" y="hd2"/>
                </a:cxn>
                <a:cxn ang="5400000">
                  <a:pos x="wd2" y="hd2"/>
                </a:cxn>
                <a:cxn ang="10800000">
                  <a:pos x="wd2" y="hd2"/>
                </a:cxn>
                <a:cxn ang="16200000">
                  <a:pos x="wd2" y="hd2"/>
                </a:cxn>
              </a:cxnLst>
              <a:rect l="0" t="0" r="r" b="b"/>
              <a:pathLst>
                <a:path w="21600" h="21600" extrusionOk="0">
                  <a:moveTo>
                    <a:pt x="12144" y="16778"/>
                  </a:moveTo>
                  <a:cubicBezTo>
                    <a:pt x="17014" y="15415"/>
                    <a:pt x="21600" y="11104"/>
                    <a:pt x="21600" y="6478"/>
                  </a:cubicBezTo>
                  <a:cubicBezTo>
                    <a:pt x="21600" y="2581"/>
                    <a:pt x="18248" y="0"/>
                    <a:pt x="13630" y="0"/>
                  </a:cubicBezTo>
                  <a:cubicBezTo>
                    <a:pt x="6894" y="0"/>
                    <a:pt x="0" y="5455"/>
                    <a:pt x="0" y="11031"/>
                  </a:cubicBezTo>
                  <a:cubicBezTo>
                    <a:pt x="0" y="15074"/>
                    <a:pt x="3542" y="17460"/>
                    <a:pt x="7970" y="17460"/>
                  </a:cubicBezTo>
                  <a:cubicBezTo>
                    <a:pt x="8760" y="17460"/>
                    <a:pt x="9835" y="17387"/>
                    <a:pt x="11069" y="17119"/>
                  </a:cubicBezTo>
                  <a:cubicBezTo>
                    <a:pt x="10974" y="18605"/>
                    <a:pt x="10974" y="18678"/>
                    <a:pt x="10974" y="18946"/>
                  </a:cubicBezTo>
                  <a:cubicBezTo>
                    <a:pt x="10974" y="19701"/>
                    <a:pt x="10974" y="21600"/>
                    <a:pt x="13536" y="21600"/>
                  </a:cubicBezTo>
                  <a:cubicBezTo>
                    <a:pt x="17267" y="21600"/>
                    <a:pt x="18754" y="17168"/>
                    <a:pt x="18754" y="16973"/>
                  </a:cubicBezTo>
                  <a:cubicBezTo>
                    <a:pt x="18754" y="16778"/>
                    <a:pt x="18501" y="16705"/>
                    <a:pt x="18406" y="16705"/>
                  </a:cubicBezTo>
                  <a:cubicBezTo>
                    <a:pt x="18153" y="16705"/>
                    <a:pt x="18058" y="16827"/>
                    <a:pt x="18058" y="16973"/>
                  </a:cubicBezTo>
                  <a:cubicBezTo>
                    <a:pt x="17267" y="18678"/>
                    <a:pt x="15496" y="19287"/>
                    <a:pt x="14358" y="19287"/>
                  </a:cubicBezTo>
                  <a:cubicBezTo>
                    <a:pt x="12935" y="19287"/>
                    <a:pt x="12492" y="18605"/>
                    <a:pt x="12144" y="16778"/>
                  </a:cubicBezTo>
                  <a:close/>
                  <a:moveTo>
                    <a:pt x="6293" y="16632"/>
                  </a:moveTo>
                  <a:cubicBezTo>
                    <a:pt x="3795" y="15877"/>
                    <a:pt x="2751" y="13978"/>
                    <a:pt x="2751" y="11786"/>
                  </a:cubicBezTo>
                  <a:cubicBezTo>
                    <a:pt x="2751" y="10155"/>
                    <a:pt x="3542" y="6745"/>
                    <a:pt x="5946" y="4164"/>
                  </a:cubicBezTo>
                  <a:cubicBezTo>
                    <a:pt x="8223" y="1705"/>
                    <a:pt x="11164" y="609"/>
                    <a:pt x="13472" y="609"/>
                  </a:cubicBezTo>
                  <a:cubicBezTo>
                    <a:pt x="16572" y="609"/>
                    <a:pt x="18849" y="2460"/>
                    <a:pt x="18849" y="5723"/>
                  </a:cubicBezTo>
                  <a:cubicBezTo>
                    <a:pt x="18849" y="8109"/>
                    <a:pt x="17267" y="13710"/>
                    <a:pt x="12049" y="15950"/>
                  </a:cubicBezTo>
                  <a:cubicBezTo>
                    <a:pt x="11859" y="15122"/>
                    <a:pt x="11512" y="13369"/>
                    <a:pt x="9203" y="13369"/>
                  </a:cubicBezTo>
                  <a:cubicBezTo>
                    <a:pt x="7622" y="13369"/>
                    <a:pt x="6009" y="14587"/>
                    <a:pt x="6009" y="15804"/>
                  </a:cubicBezTo>
                  <a:cubicBezTo>
                    <a:pt x="6009" y="16291"/>
                    <a:pt x="6293" y="16559"/>
                    <a:pt x="6293" y="16632"/>
                  </a:cubicBezTo>
                  <a:close/>
                  <a:moveTo>
                    <a:pt x="8159" y="16900"/>
                  </a:moveTo>
                  <a:cubicBezTo>
                    <a:pt x="7780" y="16900"/>
                    <a:pt x="6736" y="16900"/>
                    <a:pt x="6736" y="15804"/>
                  </a:cubicBezTo>
                  <a:cubicBezTo>
                    <a:pt x="6736" y="14855"/>
                    <a:pt x="7970" y="13905"/>
                    <a:pt x="9203" y="13905"/>
                  </a:cubicBezTo>
                  <a:cubicBezTo>
                    <a:pt x="10531" y="13905"/>
                    <a:pt x="11164" y="14514"/>
                    <a:pt x="11164" y="15950"/>
                  </a:cubicBezTo>
                  <a:cubicBezTo>
                    <a:pt x="11164" y="16291"/>
                    <a:pt x="11164" y="16364"/>
                    <a:pt x="10816" y="16437"/>
                  </a:cubicBezTo>
                  <a:cubicBezTo>
                    <a:pt x="9994" y="16705"/>
                    <a:pt x="9045" y="16900"/>
                    <a:pt x="8159" y="16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9" name="Shape 269"/>
            <p:cNvSpPr/>
            <p:nvPr/>
          </p:nvSpPr>
          <p:spPr>
            <a:xfrm>
              <a:off x="295275" y="0"/>
              <a:ext cx="109184" cy="163158"/>
            </a:xfrm>
            <a:custGeom>
              <a:avLst/>
              <a:gdLst/>
              <a:ahLst/>
              <a:cxnLst>
                <a:cxn ang="0">
                  <a:pos x="wd2" y="hd2"/>
                </a:cxn>
                <a:cxn ang="5400000">
                  <a:pos x="wd2" y="hd2"/>
                </a:cxn>
                <a:cxn ang="10800000">
                  <a:pos x="wd2" y="hd2"/>
                </a:cxn>
                <a:cxn ang="16200000">
                  <a:pos x="wd2" y="hd2"/>
                </a:cxn>
              </a:cxnLst>
              <a:rect l="0" t="0" r="r" b="b"/>
              <a:pathLst>
                <a:path w="21600" h="21600" extrusionOk="0">
                  <a:moveTo>
                    <a:pt x="21600" y="15671"/>
                  </a:moveTo>
                  <a:lnTo>
                    <a:pt x="19847" y="15671"/>
                  </a:lnTo>
                  <a:cubicBezTo>
                    <a:pt x="19847" y="16471"/>
                    <a:pt x="19216" y="18306"/>
                    <a:pt x="18655" y="18682"/>
                  </a:cubicBezTo>
                  <a:cubicBezTo>
                    <a:pt x="18234" y="18824"/>
                    <a:pt x="14517" y="18824"/>
                    <a:pt x="13745" y="18824"/>
                  </a:cubicBezTo>
                  <a:lnTo>
                    <a:pt x="4909" y="18824"/>
                  </a:lnTo>
                  <a:cubicBezTo>
                    <a:pt x="10029" y="15812"/>
                    <a:pt x="11571" y="14871"/>
                    <a:pt x="14517" y="13412"/>
                  </a:cubicBezTo>
                  <a:cubicBezTo>
                    <a:pt x="18234" y="11482"/>
                    <a:pt x="21600" y="9506"/>
                    <a:pt x="21600" y="6306"/>
                  </a:cubicBezTo>
                  <a:cubicBezTo>
                    <a:pt x="21600" y="2353"/>
                    <a:pt x="16270" y="0"/>
                    <a:pt x="10239" y="0"/>
                  </a:cubicBezTo>
                  <a:cubicBezTo>
                    <a:pt x="4138" y="0"/>
                    <a:pt x="0" y="2918"/>
                    <a:pt x="0" y="5788"/>
                  </a:cubicBezTo>
                  <a:cubicBezTo>
                    <a:pt x="0" y="7529"/>
                    <a:pt x="2174" y="7624"/>
                    <a:pt x="2525" y="7624"/>
                  </a:cubicBezTo>
                  <a:cubicBezTo>
                    <a:pt x="3717" y="7624"/>
                    <a:pt x="5119" y="7106"/>
                    <a:pt x="5119" y="5929"/>
                  </a:cubicBezTo>
                  <a:cubicBezTo>
                    <a:pt x="5119" y="5412"/>
                    <a:pt x="4909" y="4235"/>
                    <a:pt x="2384" y="4235"/>
                  </a:cubicBezTo>
                  <a:cubicBezTo>
                    <a:pt x="3717" y="1835"/>
                    <a:pt x="7083" y="1176"/>
                    <a:pt x="9397" y="1176"/>
                  </a:cubicBezTo>
                  <a:cubicBezTo>
                    <a:pt x="14306" y="1176"/>
                    <a:pt x="16901" y="3671"/>
                    <a:pt x="16901" y="6306"/>
                  </a:cubicBezTo>
                  <a:cubicBezTo>
                    <a:pt x="16901" y="9224"/>
                    <a:pt x="13745" y="11482"/>
                    <a:pt x="12203" y="12659"/>
                  </a:cubicBezTo>
                  <a:lnTo>
                    <a:pt x="421" y="20424"/>
                  </a:lnTo>
                  <a:cubicBezTo>
                    <a:pt x="0" y="20659"/>
                    <a:pt x="0" y="20659"/>
                    <a:pt x="0" y="21600"/>
                  </a:cubicBezTo>
                  <a:lnTo>
                    <a:pt x="20057" y="21600"/>
                  </a:lnTo>
                  <a:lnTo>
                    <a:pt x="21600" y="15671"/>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278" name="Group 278"/>
          <p:cNvGrpSpPr/>
          <p:nvPr/>
        </p:nvGrpSpPr>
        <p:grpSpPr>
          <a:xfrm>
            <a:off x="171450" y="4795837"/>
            <a:ext cx="1455378" cy="245706"/>
            <a:chOff x="0" y="0"/>
            <a:chExt cx="1455377" cy="245704"/>
          </a:xfrm>
        </p:grpSpPr>
        <p:sp>
          <p:nvSpPr>
            <p:cNvPr id="271" name="Shape 271"/>
            <p:cNvSpPr/>
            <p:nvPr/>
          </p:nvSpPr>
          <p:spPr>
            <a:xfrm>
              <a:off x="0" y="0"/>
              <a:ext cx="1455378" cy="24570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2" name="Shape 272"/>
            <p:cNvSpPr/>
            <p:nvPr/>
          </p:nvSpPr>
          <p:spPr>
            <a:xfrm>
              <a:off x="12699" y="23812"/>
              <a:ext cx="204432" cy="199668"/>
            </a:xfrm>
            <a:custGeom>
              <a:avLst/>
              <a:gdLst/>
              <a:ahLst/>
              <a:cxnLst>
                <a:cxn ang="0">
                  <a:pos x="wd2" y="hd2"/>
                </a:cxn>
                <a:cxn ang="5400000">
                  <a:pos x="wd2" y="hd2"/>
                </a:cxn>
                <a:cxn ang="10800000">
                  <a:pos x="wd2" y="hd2"/>
                </a:cxn>
                <a:cxn ang="16200000">
                  <a:pos x="wd2" y="hd2"/>
                </a:cxn>
              </a:cxnLst>
              <a:rect l="0" t="0" r="r" b="b"/>
              <a:pathLst>
                <a:path w="21600" h="21600" extrusionOk="0">
                  <a:moveTo>
                    <a:pt x="11555" y="504"/>
                  </a:moveTo>
                  <a:cubicBezTo>
                    <a:pt x="11366" y="155"/>
                    <a:pt x="11291" y="0"/>
                    <a:pt x="10800" y="0"/>
                  </a:cubicBezTo>
                  <a:cubicBezTo>
                    <a:pt x="10309" y="0"/>
                    <a:pt x="10234" y="155"/>
                    <a:pt x="10045" y="504"/>
                  </a:cubicBezTo>
                  <a:lnTo>
                    <a:pt x="151" y="21018"/>
                  </a:lnTo>
                  <a:cubicBezTo>
                    <a:pt x="0" y="21251"/>
                    <a:pt x="0" y="21251"/>
                    <a:pt x="0" y="21329"/>
                  </a:cubicBezTo>
                  <a:cubicBezTo>
                    <a:pt x="0" y="21600"/>
                    <a:pt x="151" y="21600"/>
                    <a:pt x="680" y="21600"/>
                  </a:cubicBezTo>
                  <a:lnTo>
                    <a:pt x="21034" y="21600"/>
                  </a:lnTo>
                  <a:cubicBezTo>
                    <a:pt x="21449" y="21600"/>
                    <a:pt x="21600" y="21600"/>
                    <a:pt x="21600" y="21329"/>
                  </a:cubicBezTo>
                  <a:cubicBezTo>
                    <a:pt x="21600" y="21251"/>
                    <a:pt x="21600" y="21251"/>
                    <a:pt x="21524" y="21018"/>
                  </a:cubicBezTo>
                  <a:lnTo>
                    <a:pt x="11555" y="504"/>
                  </a:lnTo>
                  <a:close/>
                  <a:moveTo>
                    <a:pt x="9894" y="2986"/>
                  </a:moveTo>
                  <a:lnTo>
                    <a:pt x="17786" y="19273"/>
                  </a:lnTo>
                  <a:lnTo>
                    <a:pt x="2001" y="19273"/>
                  </a:lnTo>
                  <a:lnTo>
                    <a:pt x="9894" y="298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3" name="Shape 273"/>
            <p:cNvSpPr/>
            <p:nvPr/>
          </p:nvSpPr>
          <p:spPr>
            <a:xfrm>
              <a:off x="323849" y="120650"/>
              <a:ext cx="183796" cy="64734"/>
            </a:xfrm>
            <a:custGeom>
              <a:avLst/>
              <a:gdLst/>
              <a:ahLst/>
              <a:cxnLst>
                <a:cxn ang="0">
                  <a:pos x="wd2" y="hd2"/>
                </a:cxn>
                <a:cxn ang="5400000">
                  <a:pos x="wd2" y="hd2"/>
                </a:cxn>
                <a:cxn ang="10800000">
                  <a:pos x="wd2" y="hd2"/>
                </a:cxn>
                <a:cxn ang="16200000">
                  <a:pos x="wd2" y="hd2"/>
                </a:cxn>
              </a:cxnLst>
              <a:rect l="0" t="0" r="r" b="b"/>
              <a:pathLst>
                <a:path w="21600" h="21600" extrusionOk="0">
                  <a:moveTo>
                    <a:pt x="20514" y="3659"/>
                  </a:moveTo>
                  <a:cubicBezTo>
                    <a:pt x="20973" y="3659"/>
                    <a:pt x="21600" y="3659"/>
                    <a:pt x="21600" y="1770"/>
                  </a:cubicBezTo>
                  <a:cubicBezTo>
                    <a:pt x="21600" y="0"/>
                    <a:pt x="20973" y="0"/>
                    <a:pt x="20514" y="0"/>
                  </a:cubicBezTo>
                  <a:lnTo>
                    <a:pt x="1086" y="0"/>
                  </a:lnTo>
                  <a:cubicBezTo>
                    <a:pt x="627" y="0"/>
                    <a:pt x="0" y="0"/>
                    <a:pt x="0" y="1770"/>
                  </a:cubicBezTo>
                  <a:cubicBezTo>
                    <a:pt x="0" y="3659"/>
                    <a:pt x="627" y="3659"/>
                    <a:pt x="1086" y="3659"/>
                  </a:cubicBezTo>
                  <a:lnTo>
                    <a:pt x="20514" y="3659"/>
                  </a:lnTo>
                  <a:close/>
                  <a:moveTo>
                    <a:pt x="20514" y="21600"/>
                  </a:moveTo>
                  <a:cubicBezTo>
                    <a:pt x="20973" y="21600"/>
                    <a:pt x="21600" y="21600"/>
                    <a:pt x="21600" y="19711"/>
                  </a:cubicBezTo>
                  <a:cubicBezTo>
                    <a:pt x="21600" y="17941"/>
                    <a:pt x="20973" y="17941"/>
                    <a:pt x="20514" y="17941"/>
                  </a:cubicBezTo>
                  <a:lnTo>
                    <a:pt x="1086" y="17941"/>
                  </a:lnTo>
                  <a:cubicBezTo>
                    <a:pt x="627" y="17941"/>
                    <a:pt x="0" y="17941"/>
                    <a:pt x="0" y="19711"/>
                  </a:cubicBezTo>
                  <a:cubicBezTo>
                    <a:pt x="0" y="21600"/>
                    <a:pt x="627" y="21600"/>
                    <a:pt x="1086" y="21600"/>
                  </a:cubicBezTo>
                  <a:lnTo>
                    <a:pt x="20514"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4" name="Shape 274"/>
            <p:cNvSpPr/>
            <p:nvPr/>
          </p:nvSpPr>
          <p:spPr>
            <a:xfrm>
              <a:off x="614362" y="33337"/>
              <a:ext cx="198081" cy="190143"/>
            </a:xfrm>
            <a:custGeom>
              <a:avLst/>
              <a:gdLst/>
              <a:ahLst/>
              <a:cxnLst>
                <a:cxn ang="0">
                  <a:pos x="wd2" y="hd2"/>
                </a:cxn>
                <a:cxn ang="5400000">
                  <a:pos x="wd2" y="hd2"/>
                </a:cxn>
                <a:cxn ang="10800000">
                  <a:pos x="wd2" y="hd2"/>
                </a:cxn>
                <a:cxn ang="16200000">
                  <a:pos x="wd2" y="hd2"/>
                </a:cxn>
              </a:cxnLst>
              <a:rect l="0" t="0" r="r" b="b"/>
              <a:pathLst>
                <a:path w="21600" h="21600" extrusionOk="0">
                  <a:moveTo>
                    <a:pt x="7993" y="11634"/>
                  </a:moveTo>
                  <a:lnTo>
                    <a:pt x="13139" y="11634"/>
                  </a:lnTo>
                  <a:cubicBezTo>
                    <a:pt x="17428" y="11634"/>
                    <a:pt x="21600" y="8339"/>
                    <a:pt x="21600" y="4759"/>
                  </a:cubicBezTo>
                  <a:cubicBezTo>
                    <a:pt x="21600" y="2319"/>
                    <a:pt x="19651" y="0"/>
                    <a:pt x="15596" y="0"/>
                  </a:cubicBezTo>
                  <a:lnTo>
                    <a:pt x="5848" y="0"/>
                  </a:lnTo>
                  <a:cubicBezTo>
                    <a:pt x="5225" y="0"/>
                    <a:pt x="4991" y="0"/>
                    <a:pt x="4991" y="610"/>
                  </a:cubicBezTo>
                  <a:cubicBezTo>
                    <a:pt x="4991" y="976"/>
                    <a:pt x="5225" y="976"/>
                    <a:pt x="5848" y="976"/>
                  </a:cubicBezTo>
                  <a:cubicBezTo>
                    <a:pt x="6160" y="976"/>
                    <a:pt x="6784" y="976"/>
                    <a:pt x="7135" y="1058"/>
                  </a:cubicBezTo>
                  <a:cubicBezTo>
                    <a:pt x="7642" y="1058"/>
                    <a:pt x="7798" y="1180"/>
                    <a:pt x="7798" y="1505"/>
                  </a:cubicBezTo>
                  <a:cubicBezTo>
                    <a:pt x="7798" y="1708"/>
                    <a:pt x="7720" y="1790"/>
                    <a:pt x="7642" y="2156"/>
                  </a:cubicBezTo>
                  <a:lnTo>
                    <a:pt x="3587" y="19159"/>
                  </a:lnTo>
                  <a:cubicBezTo>
                    <a:pt x="3275" y="20339"/>
                    <a:pt x="3275" y="20583"/>
                    <a:pt x="858" y="20583"/>
                  </a:cubicBezTo>
                  <a:cubicBezTo>
                    <a:pt x="351" y="20583"/>
                    <a:pt x="0" y="20583"/>
                    <a:pt x="0" y="21234"/>
                  </a:cubicBezTo>
                  <a:cubicBezTo>
                    <a:pt x="0" y="21600"/>
                    <a:pt x="351" y="21600"/>
                    <a:pt x="429" y="21600"/>
                  </a:cubicBezTo>
                  <a:cubicBezTo>
                    <a:pt x="1287" y="21600"/>
                    <a:pt x="3431" y="21478"/>
                    <a:pt x="4289" y="21478"/>
                  </a:cubicBezTo>
                  <a:cubicBezTo>
                    <a:pt x="4991" y="21478"/>
                    <a:pt x="5575" y="21478"/>
                    <a:pt x="6277" y="21478"/>
                  </a:cubicBezTo>
                  <a:cubicBezTo>
                    <a:pt x="6862" y="21478"/>
                    <a:pt x="7564" y="21600"/>
                    <a:pt x="8227" y="21600"/>
                  </a:cubicBezTo>
                  <a:cubicBezTo>
                    <a:pt x="8422" y="21600"/>
                    <a:pt x="8851" y="21600"/>
                    <a:pt x="8851" y="20949"/>
                  </a:cubicBezTo>
                  <a:cubicBezTo>
                    <a:pt x="8851" y="20583"/>
                    <a:pt x="8578" y="20583"/>
                    <a:pt x="7993" y="20583"/>
                  </a:cubicBezTo>
                  <a:cubicBezTo>
                    <a:pt x="6862" y="20583"/>
                    <a:pt x="6004" y="20583"/>
                    <a:pt x="6004" y="20054"/>
                  </a:cubicBezTo>
                  <a:cubicBezTo>
                    <a:pt x="6004" y="19892"/>
                    <a:pt x="6082" y="19688"/>
                    <a:pt x="6082" y="19525"/>
                  </a:cubicBezTo>
                  <a:lnTo>
                    <a:pt x="7993" y="11634"/>
                  </a:lnTo>
                  <a:close/>
                  <a:moveTo>
                    <a:pt x="10137" y="2156"/>
                  </a:moveTo>
                  <a:cubicBezTo>
                    <a:pt x="10371" y="1058"/>
                    <a:pt x="10449" y="976"/>
                    <a:pt x="11736" y="976"/>
                  </a:cubicBezTo>
                  <a:lnTo>
                    <a:pt x="14660" y="976"/>
                  </a:lnTo>
                  <a:cubicBezTo>
                    <a:pt x="17155" y="976"/>
                    <a:pt x="18793" y="1790"/>
                    <a:pt x="18793" y="4027"/>
                  </a:cubicBezTo>
                  <a:cubicBezTo>
                    <a:pt x="18793" y="5288"/>
                    <a:pt x="18169" y="7973"/>
                    <a:pt x="16999" y="9153"/>
                  </a:cubicBezTo>
                  <a:cubicBezTo>
                    <a:pt x="15518" y="10576"/>
                    <a:pt x="13724" y="10739"/>
                    <a:pt x="12360" y="10739"/>
                  </a:cubicBezTo>
                  <a:lnTo>
                    <a:pt x="8071" y="10739"/>
                  </a:lnTo>
                  <a:lnTo>
                    <a:pt x="10137" y="215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5" name="Shape 275"/>
            <p:cNvSpPr/>
            <p:nvPr/>
          </p:nvSpPr>
          <p:spPr>
            <a:xfrm>
              <a:off x="830262" y="0"/>
              <a:ext cx="48862" cy="99660"/>
            </a:xfrm>
            <a:custGeom>
              <a:avLst/>
              <a:gdLst/>
              <a:ahLst/>
              <a:cxnLst>
                <a:cxn ang="0">
                  <a:pos x="wd2" y="hd2"/>
                </a:cxn>
                <a:cxn ang="5400000">
                  <a:pos x="wd2" y="hd2"/>
                </a:cxn>
                <a:cxn ang="10800000">
                  <a:pos x="wd2" y="hd2"/>
                </a:cxn>
                <a:cxn ang="16200000">
                  <a:pos x="wd2" y="hd2"/>
                </a:cxn>
              </a:cxnLst>
              <a:rect l="0" t="0" r="r" b="b"/>
              <a:pathLst>
                <a:path w="21600" h="21600" extrusionOk="0">
                  <a:moveTo>
                    <a:pt x="20512" y="3677"/>
                  </a:moveTo>
                  <a:cubicBezTo>
                    <a:pt x="21134" y="2834"/>
                    <a:pt x="21600" y="2528"/>
                    <a:pt x="21600" y="2374"/>
                  </a:cubicBezTo>
                  <a:cubicBezTo>
                    <a:pt x="21600" y="996"/>
                    <a:pt x="19114" y="0"/>
                    <a:pt x="16472" y="0"/>
                  </a:cubicBezTo>
                  <a:cubicBezTo>
                    <a:pt x="13053" y="0"/>
                    <a:pt x="11965" y="1379"/>
                    <a:pt x="11655" y="1991"/>
                  </a:cubicBezTo>
                  <a:lnTo>
                    <a:pt x="311" y="20068"/>
                  </a:lnTo>
                  <a:cubicBezTo>
                    <a:pt x="311" y="20221"/>
                    <a:pt x="0" y="20757"/>
                    <a:pt x="0" y="20757"/>
                  </a:cubicBezTo>
                  <a:cubicBezTo>
                    <a:pt x="0" y="21217"/>
                    <a:pt x="2797" y="21600"/>
                    <a:pt x="3419" y="21600"/>
                  </a:cubicBezTo>
                  <a:cubicBezTo>
                    <a:pt x="3729" y="21600"/>
                    <a:pt x="4040" y="21600"/>
                    <a:pt x="4506" y="20911"/>
                  </a:cubicBezTo>
                  <a:lnTo>
                    <a:pt x="20512" y="36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6" name="Shape 276"/>
            <p:cNvSpPr/>
            <p:nvPr/>
          </p:nvSpPr>
          <p:spPr>
            <a:xfrm>
              <a:off x="982662" y="146680"/>
              <a:ext cx="169507" cy="12701"/>
            </a:xfrm>
            <a:custGeom>
              <a:avLst/>
              <a:gdLst/>
              <a:ahLst/>
              <a:cxnLst>
                <a:cxn ang="0">
                  <a:pos x="wd2" y="hd2"/>
                </a:cxn>
                <a:cxn ang="5400000">
                  <a:pos x="wd2" y="hd2"/>
                </a:cxn>
                <a:cxn ang="10800000">
                  <a:pos x="wd2" y="hd2"/>
                </a:cxn>
                <a:cxn ang="16200000">
                  <a:pos x="wd2" y="hd2"/>
                </a:cxn>
              </a:cxnLst>
              <a:rect l="0" t="0" r="r" b="b"/>
              <a:pathLst>
                <a:path w="21600" h="21600" extrusionOk="0">
                  <a:moveTo>
                    <a:pt x="20327" y="21600"/>
                  </a:moveTo>
                  <a:cubicBezTo>
                    <a:pt x="20918" y="21600"/>
                    <a:pt x="21600" y="21600"/>
                    <a:pt x="21600" y="11782"/>
                  </a:cubicBezTo>
                  <a:cubicBezTo>
                    <a:pt x="21600" y="0"/>
                    <a:pt x="20918" y="0"/>
                    <a:pt x="20327" y="0"/>
                  </a:cubicBezTo>
                  <a:lnTo>
                    <a:pt x="1182" y="0"/>
                  </a:lnTo>
                  <a:cubicBezTo>
                    <a:pt x="591" y="0"/>
                    <a:pt x="0" y="0"/>
                    <a:pt x="0" y="11782"/>
                  </a:cubicBezTo>
                  <a:cubicBezTo>
                    <a:pt x="0" y="21600"/>
                    <a:pt x="591" y="21600"/>
                    <a:pt x="1182" y="21600"/>
                  </a:cubicBezTo>
                  <a:lnTo>
                    <a:pt x="2032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7" name="Shape 277"/>
            <p:cNvSpPr/>
            <p:nvPr/>
          </p:nvSpPr>
          <p:spPr>
            <a:xfrm>
              <a:off x="1249362" y="33337"/>
              <a:ext cx="198081" cy="190143"/>
            </a:xfrm>
            <a:custGeom>
              <a:avLst/>
              <a:gdLst/>
              <a:ahLst/>
              <a:cxnLst>
                <a:cxn ang="0">
                  <a:pos x="wd2" y="hd2"/>
                </a:cxn>
                <a:cxn ang="5400000">
                  <a:pos x="wd2" y="hd2"/>
                </a:cxn>
                <a:cxn ang="10800000">
                  <a:pos x="wd2" y="hd2"/>
                </a:cxn>
                <a:cxn ang="16200000">
                  <a:pos x="wd2" y="hd2"/>
                </a:cxn>
              </a:cxnLst>
              <a:rect l="0" t="0" r="r" b="b"/>
              <a:pathLst>
                <a:path w="21600" h="21600" extrusionOk="0">
                  <a:moveTo>
                    <a:pt x="7993" y="11634"/>
                  </a:moveTo>
                  <a:lnTo>
                    <a:pt x="13139" y="11634"/>
                  </a:lnTo>
                  <a:cubicBezTo>
                    <a:pt x="17428" y="11634"/>
                    <a:pt x="21600" y="8339"/>
                    <a:pt x="21600" y="4759"/>
                  </a:cubicBezTo>
                  <a:cubicBezTo>
                    <a:pt x="21600" y="2319"/>
                    <a:pt x="19651" y="0"/>
                    <a:pt x="15596" y="0"/>
                  </a:cubicBezTo>
                  <a:lnTo>
                    <a:pt x="5848" y="0"/>
                  </a:lnTo>
                  <a:cubicBezTo>
                    <a:pt x="5225" y="0"/>
                    <a:pt x="4991" y="0"/>
                    <a:pt x="4991" y="610"/>
                  </a:cubicBezTo>
                  <a:cubicBezTo>
                    <a:pt x="4991" y="976"/>
                    <a:pt x="5225" y="976"/>
                    <a:pt x="5848" y="976"/>
                  </a:cubicBezTo>
                  <a:cubicBezTo>
                    <a:pt x="6160" y="976"/>
                    <a:pt x="6784" y="976"/>
                    <a:pt x="7135" y="1058"/>
                  </a:cubicBezTo>
                  <a:cubicBezTo>
                    <a:pt x="7642" y="1058"/>
                    <a:pt x="7798" y="1180"/>
                    <a:pt x="7798" y="1505"/>
                  </a:cubicBezTo>
                  <a:cubicBezTo>
                    <a:pt x="7798" y="1708"/>
                    <a:pt x="7720" y="1790"/>
                    <a:pt x="7642" y="2156"/>
                  </a:cubicBezTo>
                  <a:lnTo>
                    <a:pt x="3587" y="19159"/>
                  </a:lnTo>
                  <a:cubicBezTo>
                    <a:pt x="3275" y="20339"/>
                    <a:pt x="3275" y="20583"/>
                    <a:pt x="858" y="20583"/>
                  </a:cubicBezTo>
                  <a:cubicBezTo>
                    <a:pt x="351" y="20583"/>
                    <a:pt x="0" y="20583"/>
                    <a:pt x="0" y="21234"/>
                  </a:cubicBezTo>
                  <a:cubicBezTo>
                    <a:pt x="0" y="21600"/>
                    <a:pt x="351" y="21600"/>
                    <a:pt x="429" y="21600"/>
                  </a:cubicBezTo>
                  <a:cubicBezTo>
                    <a:pt x="1287" y="21600"/>
                    <a:pt x="3431" y="21478"/>
                    <a:pt x="4289" y="21478"/>
                  </a:cubicBezTo>
                  <a:cubicBezTo>
                    <a:pt x="4991" y="21478"/>
                    <a:pt x="5575" y="21478"/>
                    <a:pt x="6277" y="21478"/>
                  </a:cubicBezTo>
                  <a:cubicBezTo>
                    <a:pt x="6862" y="21478"/>
                    <a:pt x="7564" y="21600"/>
                    <a:pt x="8227" y="21600"/>
                  </a:cubicBezTo>
                  <a:cubicBezTo>
                    <a:pt x="8422" y="21600"/>
                    <a:pt x="8851" y="21600"/>
                    <a:pt x="8851" y="20949"/>
                  </a:cubicBezTo>
                  <a:cubicBezTo>
                    <a:pt x="8851" y="20583"/>
                    <a:pt x="8578" y="20583"/>
                    <a:pt x="7993" y="20583"/>
                  </a:cubicBezTo>
                  <a:cubicBezTo>
                    <a:pt x="6862" y="20583"/>
                    <a:pt x="6004" y="20583"/>
                    <a:pt x="6004" y="20054"/>
                  </a:cubicBezTo>
                  <a:cubicBezTo>
                    <a:pt x="6004" y="19892"/>
                    <a:pt x="6082" y="19688"/>
                    <a:pt x="6082" y="19525"/>
                  </a:cubicBezTo>
                  <a:lnTo>
                    <a:pt x="7993" y="11634"/>
                  </a:lnTo>
                  <a:close/>
                  <a:moveTo>
                    <a:pt x="10137" y="2156"/>
                  </a:moveTo>
                  <a:cubicBezTo>
                    <a:pt x="10371" y="1058"/>
                    <a:pt x="10449" y="976"/>
                    <a:pt x="11736" y="976"/>
                  </a:cubicBezTo>
                  <a:lnTo>
                    <a:pt x="14660" y="976"/>
                  </a:lnTo>
                  <a:cubicBezTo>
                    <a:pt x="17155" y="976"/>
                    <a:pt x="18793" y="1790"/>
                    <a:pt x="18793" y="4027"/>
                  </a:cubicBezTo>
                  <a:cubicBezTo>
                    <a:pt x="18793" y="5288"/>
                    <a:pt x="18169" y="7973"/>
                    <a:pt x="16999" y="9153"/>
                  </a:cubicBezTo>
                  <a:cubicBezTo>
                    <a:pt x="15518" y="10576"/>
                    <a:pt x="13646" y="10739"/>
                    <a:pt x="12360" y="10739"/>
                  </a:cubicBezTo>
                  <a:lnTo>
                    <a:pt x="8071" y="10739"/>
                  </a:lnTo>
                  <a:lnTo>
                    <a:pt x="10137" y="215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27" name="Group 327"/>
          <p:cNvGrpSpPr/>
          <p:nvPr/>
        </p:nvGrpSpPr>
        <p:grpSpPr>
          <a:xfrm>
            <a:off x="422274" y="6153150"/>
            <a:ext cx="5651142" cy="618766"/>
            <a:chOff x="0" y="0"/>
            <a:chExt cx="5651140" cy="618765"/>
          </a:xfrm>
        </p:grpSpPr>
        <p:sp>
          <p:nvSpPr>
            <p:cNvPr id="279" name="Shape 279"/>
            <p:cNvSpPr/>
            <p:nvPr/>
          </p:nvSpPr>
          <p:spPr>
            <a:xfrm>
              <a:off x="0" y="4762"/>
              <a:ext cx="5651141" cy="614004"/>
            </a:xfrm>
            <a:custGeom>
              <a:avLst/>
              <a:gdLst/>
              <a:ahLst/>
              <a:cxnLst>
                <a:cxn ang="0">
                  <a:pos x="wd2" y="hd2"/>
                </a:cxn>
                <a:cxn ang="5400000">
                  <a:pos x="wd2" y="hd2"/>
                </a:cxn>
                <a:cxn ang="10800000">
                  <a:pos x="wd2" y="hd2"/>
                </a:cxn>
                <a:cxn ang="16200000">
                  <a:pos x="wd2" y="hd2"/>
                </a:cxn>
              </a:cxnLst>
              <a:rect l="0" t="0" r="r" b="b"/>
              <a:pathLst>
                <a:path w="21600" h="21600" extrusionOk="0">
                  <a:moveTo>
                    <a:pt x="10801" y="21600"/>
                  </a:moveTo>
                  <a:lnTo>
                    <a:pt x="0" y="21600"/>
                  </a:lnTo>
                  <a:lnTo>
                    <a:pt x="0" y="0"/>
                  </a:lnTo>
                  <a:lnTo>
                    <a:pt x="21600" y="0"/>
                  </a:lnTo>
                  <a:lnTo>
                    <a:pt x="21600" y="21600"/>
                  </a:lnTo>
                  <a:lnTo>
                    <a:pt x="10801"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0" name="Shape 280"/>
            <p:cNvSpPr/>
            <p:nvPr/>
          </p:nvSpPr>
          <p:spPr>
            <a:xfrm>
              <a:off x="7937" y="269875"/>
              <a:ext cx="118708" cy="164745"/>
            </a:xfrm>
            <a:custGeom>
              <a:avLst/>
              <a:gdLst/>
              <a:ahLst/>
              <a:cxnLst>
                <a:cxn ang="0">
                  <a:pos x="wd2" y="hd2"/>
                </a:cxn>
                <a:cxn ang="5400000">
                  <a:pos x="wd2" y="hd2"/>
                </a:cxn>
                <a:cxn ang="10800000">
                  <a:pos x="wd2" y="hd2"/>
                </a:cxn>
                <a:cxn ang="16200000">
                  <a:pos x="wd2" y="hd2"/>
                </a:cxn>
              </a:cxnLst>
              <a:rect l="0" t="0" r="r" b="b"/>
              <a:pathLst>
                <a:path w="21600" h="21600" extrusionOk="0">
                  <a:moveTo>
                    <a:pt x="129" y="20203"/>
                  </a:moveTo>
                  <a:cubicBezTo>
                    <a:pt x="0" y="20576"/>
                    <a:pt x="0" y="20669"/>
                    <a:pt x="0" y="20762"/>
                  </a:cubicBezTo>
                  <a:cubicBezTo>
                    <a:pt x="0" y="21228"/>
                    <a:pt x="517" y="21600"/>
                    <a:pt x="1293" y="21600"/>
                  </a:cubicBezTo>
                  <a:cubicBezTo>
                    <a:pt x="2199" y="21600"/>
                    <a:pt x="2846" y="21041"/>
                    <a:pt x="2846" y="20948"/>
                  </a:cubicBezTo>
                  <a:cubicBezTo>
                    <a:pt x="3104" y="20669"/>
                    <a:pt x="4527" y="16200"/>
                    <a:pt x="5820" y="12662"/>
                  </a:cubicBezTo>
                  <a:cubicBezTo>
                    <a:pt x="6726" y="13966"/>
                    <a:pt x="8149" y="14897"/>
                    <a:pt x="10347" y="14897"/>
                  </a:cubicBezTo>
                  <a:cubicBezTo>
                    <a:pt x="15650" y="14897"/>
                    <a:pt x="21600" y="10241"/>
                    <a:pt x="21600" y="5400"/>
                  </a:cubicBezTo>
                  <a:cubicBezTo>
                    <a:pt x="21600" y="1862"/>
                    <a:pt x="18625" y="0"/>
                    <a:pt x="15262" y="0"/>
                  </a:cubicBezTo>
                  <a:cubicBezTo>
                    <a:pt x="10735" y="0"/>
                    <a:pt x="5950" y="3259"/>
                    <a:pt x="4656" y="7262"/>
                  </a:cubicBezTo>
                  <a:lnTo>
                    <a:pt x="129" y="20203"/>
                  </a:lnTo>
                  <a:close/>
                  <a:moveTo>
                    <a:pt x="10347" y="14152"/>
                  </a:moveTo>
                  <a:cubicBezTo>
                    <a:pt x="7114" y="14152"/>
                    <a:pt x="6338" y="11545"/>
                    <a:pt x="6338" y="11266"/>
                  </a:cubicBezTo>
                  <a:cubicBezTo>
                    <a:pt x="6338" y="11079"/>
                    <a:pt x="6596" y="10428"/>
                    <a:pt x="6726" y="10055"/>
                  </a:cubicBezTo>
                  <a:cubicBezTo>
                    <a:pt x="8019" y="6331"/>
                    <a:pt x="8407" y="5121"/>
                    <a:pt x="9442" y="3817"/>
                  </a:cubicBezTo>
                  <a:cubicBezTo>
                    <a:pt x="11382" y="1490"/>
                    <a:pt x="13710" y="745"/>
                    <a:pt x="15133" y="745"/>
                  </a:cubicBezTo>
                  <a:cubicBezTo>
                    <a:pt x="16814" y="745"/>
                    <a:pt x="18237" y="1676"/>
                    <a:pt x="18237" y="3910"/>
                  </a:cubicBezTo>
                  <a:cubicBezTo>
                    <a:pt x="18237" y="5772"/>
                    <a:pt x="16944" y="9403"/>
                    <a:pt x="15780" y="11079"/>
                  </a:cubicBezTo>
                  <a:cubicBezTo>
                    <a:pt x="14228" y="13128"/>
                    <a:pt x="12029" y="14152"/>
                    <a:pt x="10347" y="14152"/>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1" name="Shape 281"/>
            <p:cNvSpPr/>
            <p:nvPr/>
          </p:nvSpPr>
          <p:spPr>
            <a:xfrm>
              <a:off x="155575" y="1920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2" name="Shape 282"/>
            <p:cNvSpPr/>
            <p:nvPr/>
          </p:nvSpPr>
          <p:spPr>
            <a:xfrm>
              <a:off x="236537" y="2698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3" name="Shape 283"/>
            <p:cNvSpPr/>
            <p:nvPr/>
          </p:nvSpPr>
          <p:spPr>
            <a:xfrm>
              <a:off x="395287" y="3556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4" name="Shape 284"/>
            <p:cNvSpPr/>
            <p:nvPr/>
          </p:nvSpPr>
          <p:spPr>
            <a:xfrm>
              <a:off x="523875" y="201612"/>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5" name="Shape 285"/>
            <p:cNvSpPr/>
            <p:nvPr/>
          </p:nvSpPr>
          <p:spPr>
            <a:xfrm>
              <a:off x="493712" y="269875"/>
              <a:ext cx="102832" cy="113944"/>
            </a:xfrm>
            <a:custGeom>
              <a:avLst/>
              <a:gdLst/>
              <a:ahLst/>
              <a:cxnLst>
                <a:cxn ang="0">
                  <a:pos x="wd2" y="hd2"/>
                </a:cxn>
                <a:cxn ang="5400000">
                  <a:pos x="wd2" y="hd2"/>
                </a:cxn>
                <a:cxn ang="10800000">
                  <a:pos x="wd2" y="hd2"/>
                </a:cxn>
                <a:cxn ang="16200000">
                  <a:pos x="wd2" y="hd2"/>
                </a:cxn>
              </a:cxnLst>
              <a:rect l="0" t="0" r="r" b="b"/>
              <a:pathLst>
                <a:path w="21600" h="21600" extrusionOk="0">
                  <a:moveTo>
                    <a:pt x="3150" y="18225"/>
                  </a:moveTo>
                  <a:cubicBezTo>
                    <a:pt x="3000" y="19035"/>
                    <a:pt x="2700" y="20115"/>
                    <a:pt x="2700" y="20385"/>
                  </a:cubicBezTo>
                  <a:cubicBezTo>
                    <a:pt x="2700" y="21195"/>
                    <a:pt x="3450" y="21600"/>
                    <a:pt x="4200" y="21600"/>
                  </a:cubicBezTo>
                  <a:cubicBezTo>
                    <a:pt x="4800" y="21600"/>
                    <a:pt x="5850" y="21195"/>
                    <a:pt x="6150" y="20250"/>
                  </a:cubicBezTo>
                  <a:cubicBezTo>
                    <a:pt x="6300" y="20115"/>
                    <a:pt x="8100" y="13635"/>
                    <a:pt x="8250" y="12690"/>
                  </a:cubicBezTo>
                  <a:cubicBezTo>
                    <a:pt x="8700" y="11205"/>
                    <a:pt x="9600" y="7830"/>
                    <a:pt x="10050" y="6480"/>
                  </a:cubicBezTo>
                  <a:cubicBezTo>
                    <a:pt x="10200" y="5940"/>
                    <a:pt x="11700" y="3645"/>
                    <a:pt x="12900" y="2565"/>
                  </a:cubicBezTo>
                  <a:cubicBezTo>
                    <a:pt x="13350" y="2295"/>
                    <a:pt x="14850" y="1080"/>
                    <a:pt x="17250" y="1080"/>
                  </a:cubicBezTo>
                  <a:cubicBezTo>
                    <a:pt x="18600" y="1080"/>
                    <a:pt x="19350" y="1620"/>
                    <a:pt x="19500" y="1620"/>
                  </a:cubicBezTo>
                  <a:cubicBezTo>
                    <a:pt x="17850" y="1890"/>
                    <a:pt x="16650" y="2970"/>
                    <a:pt x="16650" y="4185"/>
                  </a:cubicBezTo>
                  <a:cubicBezTo>
                    <a:pt x="16650" y="4995"/>
                    <a:pt x="17250" y="5940"/>
                    <a:pt x="18750" y="5940"/>
                  </a:cubicBezTo>
                  <a:cubicBezTo>
                    <a:pt x="20100" y="5940"/>
                    <a:pt x="21600" y="4860"/>
                    <a:pt x="21600" y="3105"/>
                  </a:cubicBezTo>
                  <a:cubicBezTo>
                    <a:pt x="21600" y="1485"/>
                    <a:pt x="19950" y="0"/>
                    <a:pt x="17250" y="0"/>
                  </a:cubicBezTo>
                  <a:cubicBezTo>
                    <a:pt x="13800" y="0"/>
                    <a:pt x="11400" y="2295"/>
                    <a:pt x="10350" y="3645"/>
                  </a:cubicBezTo>
                  <a:cubicBezTo>
                    <a:pt x="10050" y="1485"/>
                    <a:pt x="8100" y="0"/>
                    <a:pt x="5550" y="0"/>
                  </a:cubicBezTo>
                  <a:cubicBezTo>
                    <a:pt x="3150" y="0"/>
                    <a:pt x="2100" y="1890"/>
                    <a:pt x="1650" y="2700"/>
                  </a:cubicBezTo>
                  <a:cubicBezTo>
                    <a:pt x="750" y="4320"/>
                    <a:pt x="0" y="7155"/>
                    <a:pt x="0" y="7290"/>
                  </a:cubicBezTo>
                  <a:cubicBezTo>
                    <a:pt x="0" y="7830"/>
                    <a:pt x="600" y="7830"/>
                    <a:pt x="600" y="7830"/>
                  </a:cubicBezTo>
                  <a:cubicBezTo>
                    <a:pt x="1200" y="7830"/>
                    <a:pt x="1200" y="7830"/>
                    <a:pt x="1500" y="6750"/>
                  </a:cubicBezTo>
                  <a:cubicBezTo>
                    <a:pt x="2400" y="3375"/>
                    <a:pt x="3450" y="1080"/>
                    <a:pt x="5400" y="1080"/>
                  </a:cubicBezTo>
                  <a:cubicBezTo>
                    <a:pt x="6300" y="1080"/>
                    <a:pt x="7050" y="1485"/>
                    <a:pt x="7050" y="3240"/>
                  </a:cubicBezTo>
                  <a:cubicBezTo>
                    <a:pt x="7050" y="4185"/>
                    <a:pt x="6900" y="4725"/>
                    <a:pt x="6150" y="7290"/>
                  </a:cubicBezTo>
                  <a:lnTo>
                    <a:pt x="3150" y="1822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6" name="Shape 286"/>
            <p:cNvSpPr/>
            <p:nvPr/>
          </p:nvSpPr>
          <p:spPr>
            <a:xfrm>
              <a:off x="614362" y="2968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7" name="Shape 287"/>
            <p:cNvSpPr/>
            <p:nvPr/>
          </p:nvSpPr>
          <p:spPr>
            <a:xfrm>
              <a:off x="78581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8" name="Shape 288"/>
            <p:cNvSpPr/>
            <p:nvPr/>
          </p:nvSpPr>
          <p:spPr>
            <a:xfrm>
              <a:off x="954087" y="288925"/>
              <a:ext cx="167919"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9" name="Shape 289"/>
            <p:cNvSpPr/>
            <p:nvPr/>
          </p:nvSpPr>
          <p:spPr>
            <a:xfrm>
              <a:off x="1220787" y="36512"/>
              <a:ext cx="223482" cy="561617"/>
            </a:xfrm>
            <a:custGeom>
              <a:avLst/>
              <a:gdLst/>
              <a:ahLst/>
              <a:cxnLst>
                <a:cxn ang="0">
                  <a:pos x="wd2" y="hd2"/>
                </a:cxn>
                <a:cxn ang="5400000">
                  <a:pos x="wd2" y="hd2"/>
                </a:cxn>
                <a:cxn ang="10800000">
                  <a:pos x="wd2" y="hd2"/>
                </a:cxn>
                <a:cxn ang="16200000">
                  <a:pos x="wd2" y="hd2"/>
                </a:cxn>
              </a:cxnLst>
              <a:rect l="0" t="0" r="r" b="b"/>
              <a:pathLst>
                <a:path w="21600" h="21600" extrusionOk="0">
                  <a:moveTo>
                    <a:pt x="1173" y="21158"/>
                  </a:moveTo>
                  <a:cubicBezTo>
                    <a:pt x="1932" y="21130"/>
                    <a:pt x="2346" y="20937"/>
                    <a:pt x="2346" y="20688"/>
                  </a:cubicBezTo>
                  <a:cubicBezTo>
                    <a:pt x="2346" y="20357"/>
                    <a:pt x="1725" y="20219"/>
                    <a:pt x="1173" y="20219"/>
                  </a:cubicBezTo>
                  <a:cubicBezTo>
                    <a:pt x="621" y="20219"/>
                    <a:pt x="0" y="20357"/>
                    <a:pt x="0" y="20688"/>
                  </a:cubicBezTo>
                  <a:cubicBezTo>
                    <a:pt x="0" y="21186"/>
                    <a:pt x="1242" y="21600"/>
                    <a:pt x="2691" y="21600"/>
                  </a:cubicBezTo>
                  <a:cubicBezTo>
                    <a:pt x="6418" y="21600"/>
                    <a:pt x="7798" y="19335"/>
                    <a:pt x="9523" y="16518"/>
                  </a:cubicBezTo>
                  <a:cubicBezTo>
                    <a:pt x="11387" y="13424"/>
                    <a:pt x="12974" y="10330"/>
                    <a:pt x="14285" y="7209"/>
                  </a:cubicBezTo>
                  <a:cubicBezTo>
                    <a:pt x="15182" y="5138"/>
                    <a:pt x="16079" y="3204"/>
                    <a:pt x="16907" y="1934"/>
                  </a:cubicBezTo>
                  <a:cubicBezTo>
                    <a:pt x="17183" y="1464"/>
                    <a:pt x="18012" y="221"/>
                    <a:pt x="18978" y="221"/>
                  </a:cubicBezTo>
                  <a:cubicBezTo>
                    <a:pt x="19737" y="221"/>
                    <a:pt x="20358" y="387"/>
                    <a:pt x="20427" y="442"/>
                  </a:cubicBezTo>
                  <a:cubicBezTo>
                    <a:pt x="19668" y="470"/>
                    <a:pt x="19254" y="663"/>
                    <a:pt x="19254" y="912"/>
                  </a:cubicBezTo>
                  <a:cubicBezTo>
                    <a:pt x="19254" y="1243"/>
                    <a:pt x="19806" y="1381"/>
                    <a:pt x="20358" y="1381"/>
                  </a:cubicBezTo>
                  <a:cubicBezTo>
                    <a:pt x="20979" y="1381"/>
                    <a:pt x="21600" y="1243"/>
                    <a:pt x="21600" y="912"/>
                  </a:cubicBezTo>
                  <a:cubicBezTo>
                    <a:pt x="21600" y="387"/>
                    <a:pt x="20289" y="0"/>
                    <a:pt x="18909" y="0"/>
                  </a:cubicBezTo>
                  <a:cubicBezTo>
                    <a:pt x="17114" y="0"/>
                    <a:pt x="15734" y="1050"/>
                    <a:pt x="14354" y="3038"/>
                  </a:cubicBezTo>
                  <a:cubicBezTo>
                    <a:pt x="14285" y="3149"/>
                    <a:pt x="10973" y="8038"/>
                    <a:pt x="8350" y="14391"/>
                  </a:cubicBezTo>
                  <a:cubicBezTo>
                    <a:pt x="7660" y="15882"/>
                    <a:pt x="6970" y="17484"/>
                    <a:pt x="6211" y="18838"/>
                  </a:cubicBezTo>
                  <a:cubicBezTo>
                    <a:pt x="5728" y="19556"/>
                    <a:pt x="4624" y="21379"/>
                    <a:pt x="2622" y="21379"/>
                  </a:cubicBezTo>
                  <a:cubicBezTo>
                    <a:pt x="1794" y="21379"/>
                    <a:pt x="1173" y="21158"/>
                    <a:pt x="1173" y="21158"/>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0" name="Shape 290"/>
            <p:cNvSpPr/>
            <p:nvPr/>
          </p:nvSpPr>
          <p:spPr>
            <a:xfrm>
              <a:off x="1543050" y="34925"/>
              <a:ext cx="118710" cy="177444"/>
            </a:xfrm>
            <a:custGeom>
              <a:avLst/>
              <a:gdLst/>
              <a:ahLst/>
              <a:cxnLst>
                <a:cxn ang="0">
                  <a:pos x="wd2" y="hd2"/>
                </a:cxn>
                <a:cxn ang="5400000">
                  <a:pos x="wd2" y="hd2"/>
                </a:cxn>
                <a:cxn ang="10800000">
                  <a:pos x="wd2" y="hd2"/>
                </a:cxn>
                <a:cxn ang="16200000">
                  <a:pos x="wd2" y="hd2"/>
                </a:cxn>
              </a:cxnLst>
              <a:rect l="0" t="0" r="r" b="b"/>
              <a:pathLst>
                <a:path w="21600" h="21600" extrusionOk="0">
                  <a:moveTo>
                    <a:pt x="21600" y="347"/>
                  </a:moveTo>
                  <a:cubicBezTo>
                    <a:pt x="21600" y="347"/>
                    <a:pt x="21600" y="0"/>
                    <a:pt x="21086" y="0"/>
                  </a:cubicBezTo>
                  <a:cubicBezTo>
                    <a:pt x="20314" y="0"/>
                    <a:pt x="16071" y="260"/>
                    <a:pt x="15300" y="347"/>
                  </a:cubicBezTo>
                  <a:cubicBezTo>
                    <a:pt x="14914" y="347"/>
                    <a:pt x="14657" y="520"/>
                    <a:pt x="14657" y="954"/>
                  </a:cubicBezTo>
                  <a:cubicBezTo>
                    <a:pt x="14657" y="1301"/>
                    <a:pt x="15043" y="1301"/>
                    <a:pt x="15686" y="1301"/>
                  </a:cubicBezTo>
                  <a:cubicBezTo>
                    <a:pt x="17871" y="1301"/>
                    <a:pt x="18000" y="1475"/>
                    <a:pt x="18000" y="1822"/>
                  </a:cubicBezTo>
                  <a:lnTo>
                    <a:pt x="17871" y="2429"/>
                  </a:lnTo>
                  <a:lnTo>
                    <a:pt x="15171" y="9716"/>
                  </a:lnTo>
                  <a:cubicBezTo>
                    <a:pt x="14271" y="8501"/>
                    <a:pt x="12986" y="7720"/>
                    <a:pt x="10929" y="7720"/>
                  </a:cubicBezTo>
                  <a:cubicBezTo>
                    <a:pt x="5657" y="7720"/>
                    <a:pt x="0" y="12231"/>
                    <a:pt x="0" y="16655"/>
                  </a:cubicBezTo>
                  <a:cubicBezTo>
                    <a:pt x="0" y="19518"/>
                    <a:pt x="2443" y="21600"/>
                    <a:pt x="6043" y="21600"/>
                  </a:cubicBezTo>
                  <a:cubicBezTo>
                    <a:pt x="6943" y="21600"/>
                    <a:pt x="9257" y="21427"/>
                    <a:pt x="11957" y="19258"/>
                  </a:cubicBezTo>
                  <a:cubicBezTo>
                    <a:pt x="12343" y="20559"/>
                    <a:pt x="13886" y="21600"/>
                    <a:pt x="16071" y="21600"/>
                  </a:cubicBezTo>
                  <a:cubicBezTo>
                    <a:pt x="17743" y="21600"/>
                    <a:pt x="18771" y="20906"/>
                    <a:pt x="19414" y="19865"/>
                  </a:cubicBezTo>
                  <a:cubicBezTo>
                    <a:pt x="20186" y="18824"/>
                    <a:pt x="20829" y="16916"/>
                    <a:pt x="20829" y="16829"/>
                  </a:cubicBezTo>
                  <a:cubicBezTo>
                    <a:pt x="20829" y="16569"/>
                    <a:pt x="20443" y="16569"/>
                    <a:pt x="20314" y="16569"/>
                  </a:cubicBezTo>
                  <a:cubicBezTo>
                    <a:pt x="19800" y="16569"/>
                    <a:pt x="19800" y="16655"/>
                    <a:pt x="19671" y="17089"/>
                  </a:cubicBezTo>
                  <a:cubicBezTo>
                    <a:pt x="18900" y="19084"/>
                    <a:pt x="18000" y="20906"/>
                    <a:pt x="16200" y="20906"/>
                  </a:cubicBezTo>
                  <a:cubicBezTo>
                    <a:pt x="14914" y="20906"/>
                    <a:pt x="14786" y="20125"/>
                    <a:pt x="14786" y="19518"/>
                  </a:cubicBezTo>
                  <a:cubicBezTo>
                    <a:pt x="14786" y="18737"/>
                    <a:pt x="14914" y="18564"/>
                    <a:pt x="15043" y="18043"/>
                  </a:cubicBezTo>
                  <a:lnTo>
                    <a:pt x="21600" y="347"/>
                  </a:lnTo>
                  <a:close/>
                  <a:moveTo>
                    <a:pt x="12214" y="17610"/>
                  </a:moveTo>
                  <a:cubicBezTo>
                    <a:pt x="11957" y="18130"/>
                    <a:pt x="11957" y="18217"/>
                    <a:pt x="11314" y="18737"/>
                  </a:cubicBezTo>
                  <a:cubicBezTo>
                    <a:pt x="9257" y="20386"/>
                    <a:pt x="7457" y="20906"/>
                    <a:pt x="6171" y="20906"/>
                  </a:cubicBezTo>
                  <a:cubicBezTo>
                    <a:pt x="3857" y="20906"/>
                    <a:pt x="3214" y="19258"/>
                    <a:pt x="3214" y="18043"/>
                  </a:cubicBezTo>
                  <a:cubicBezTo>
                    <a:pt x="3214" y="16482"/>
                    <a:pt x="4629" y="12752"/>
                    <a:pt x="5786" y="11364"/>
                  </a:cubicBezTo>
                  <a:cubicBezTo>
                    <a:pt x="7200" y="9542"/>
                    <a:pt x="9129" y="8414"/>
                    <a:pt x="11057" y="8414"/>
                  </a:cubicBezTo>
                  <a:cubicBezTo>
                    <a:pt x="14014" y="8414"/>
                    <a:pt x="14529" y="10930"/>
                    <a:pt x="14529" y="11104"/>
                  </a:cubicBezTo>
                  <a:cubicBezTo>
                    <a:pt x="14529" y="11277"/>
                    <a:pt x="14529" y="11451"/>
                    <a:pt x="14400" y="11624"/>
                  </a:cubicBezTo>
                  <a:lnTo>
                    <a:pt x="12214" y="1761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1" name="Shape 291"/>
            <p:cNvSpPr/>
            <p:nvPr/>
          </p:nvSpPr>
          <p:spPr>
            <a:xfrm>
              <a:off x="1674812" y="0"/>
              <a:ext cx="77437" cy="117118"/>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2" name="Shape 292"/>
            <p:cNvSpPr/>
            <p:nvPr/>
          </p:nvSpPr>
          <p:spPr>
            <a:xfrm>
              <a:off x="1789112" y="28575"/>
              <a:ext cx="185382"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3" name="Shape 293"/>
            <p:cNvSpPr/>
            <p:nvPr/>
          </p:nvSpPr>
          <p:spPr>
            <a:xfrm>
              <a:off x="2001837" y="12541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4" name="Shape 294"/>
            <p:cNvSpPr/>
            <p:nvPr/>
          </p:nvSpPr>
          <p:spPr>
            <a:xfrm>
              <a:off x="1531937" y="310996"/>
              <a:ext cx="626704"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5" name="Shape 295"/>
            <p:cNvSpPr/>
            <p:nvPr/>
          </p:nvSpPr>
          <p:spPr>
            <a:xfrm>
              <a:off x="1576387" y="365125"/>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6" name="Shape 296"/>
            <p:cNvSpPr/>
            <p:nvPr/>
          </p:nvSpPr>
          <p:spPr>
            <a:xfrm>
              <a:off x="1662112" y="387350"/>
              <a:ext cx="99660" cy="167918"/>
            </a:xfrm>
            <a:custGeom>
              <a:avLst/>
              <a:gdLst/>
              <a:ahLst/>
              <a:cxnLst>
                <a:cxn ang="0">
                  <a:pos x="wd2" y="hd2"/>
                </a:cxn>
                <a:cxn ang="5400000">
                  <a:pos x="wd2" y="hd2"/>
                </a:cxn>
                <a:cxn ang="10800000">
                  <a:pos x="wd2" y="hd2"/>
                </a:cxn>
                <a:cxn ang="16200000">
                  <a:pos x="wd2" y="hd2"/>
                </a:cxn>
              </a:cxnLst>
              <a:rect l="0" t="0" r="r" b="b"/>
              <a:pathLst>
                <a:path w="21600" h="21600" extrusionOk="0">
                  <a:moveTo>
                    <a:pt x="4136" y="19118"/>
                  </a:moveTo>
                  <a:lnTo>
                    <a:pt x="9957" y="15809"/>
                  </a:lnTo>
                  <a:cubicBezTo>
                    <a:pt x="18383" y="11306"/>
                    <a:pt x="21600" y="9559"/>
                    <a:pt x="21600" y="6250"/>
                  </a:cubicBezTo>
                  <a:cubicBezTo>
                    <a:pt x="21600" y="2574"/>
                    <a:pt x="16698" y="0"/>
                    <a:pt x="10111" y="0"/>
                  </a:cubicBezTo>
                  <a:cubicBezTo>
                    <a:pt x="3983" y="0"/>
                    <a:pt x="0" y="2941"/>
                    <a:pt x="0" y="5883"/>
                  </a:cubicBezTo>
                  <a:cubicBezTo>
                    <a:pt x="0" y="7721"/>
                    <a:pt x="2757" y="7721"/>
                    <a:pt x="2911" y="7721"/>
                  </a:cubicBezTo>
                  <a:cubicBezTo>
                    <a:pt x="3830" y="7721"/>
                    <a:pt x="5668" y="7261"/>
                    <a:pt x="5668" y="5974"/>
                  </a:cubicBezTo>
                  <a:cubicBezTo>
                    <a:pt x="5668" y="5147"/>
                    <a:pt x="4749" y="4320"/>
                    <a:pt x="2757" y="4320"/>
                  </a:cubicBezTo>
                  <a:cubicBezTo>
                    <a:pt x="2451" y="4320"/>
                    <a:pt x="2298" y="4320"/>
                    <a:pt x="2145" y="4320"/>
                  </a:cubicBezTo>
                  <a:cubicBezTo>
                    <a:pt x="3370" y="2206"/>
                    <a:pt x="6281" y="1011"/>
                    <a:pt x="9498" y="1011"/>
                  </a:cubicBezTo>
                  <a:cubicBezTo>
                    <a:pt x="14400" y="1011"/>
                    <a:pt x="16698" y="3677"/>
                    <a:pt x="16698" y="6250"/>
                  </a:cubicBezTo>
                  <a:cubicBezTo>
                    <a:pt x="16698" y="8916"/>
                    <a:pt x="13940" y="11489"/>
                    <a:pt x="11030" y="13420"/>
                  </a:cubicBezTo>
                  <a:lnTo>
                    <a:pt x="613" y="20405"/>
                  </a:lnTo>
                  <a:cubicBezTo>
                    <a:pt x="0" y="20773"/>
                    <a:pt x="0" y="20865"/>
                    <a:pt x="0" y="21600"/>
                  </a:cubicBezTo>
                  <a:lnTo>
                    <a:pt x="20068" y="21600"/>
                  </a:lnTo>
                  <a:lnTo>
                    <a:pt x="21600" y="15993"/>
                  </a:lnTo>
                  <a:lnTo>
                    <a:pt x="20221" y="15993"/>
                  </a:lnTo>
                  <a:cubicBezTo>
                    <a:pt x="20068" y="16912"/>
                    <a:pt x="19609" y="18383"/>
                    <a:pt x="19149" y="18843"/>
                  </a:cubicBezTo>
                  <a:cubicBezTo>
                    <a:pt x="18689" y="19118"/>
                    <a:pt x="15166" y="19118"/>
                    <a:pt x="13940" y="19118"/>
                  </a:cubicBezTo>
                  <a:lnTo>
                    <a:pt x="4136" y="1911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7" name="Shape 297"/>
            <p:cNvSpPr/>
            <p:nvPr/>
          </p:nvSpPr>
          <p:spPr>
            <a:xfrm>
              <a:off x="1782762" y="446087"/>
              <a:ext cx="136170" cy="110771"/>
            </a:xfrm>
            <a:custGeom>
              <a:avLst/>
              <a:gdLst/>
              <a:ahLst/>
              <a:cxnLst>
                <a:cxn ang="0">
                  <a:pos x="wd2" y="hd2"/>
                </a:cxn>
                <a:cxn ang="5400000">
                  <a:pos x="wd2" y="hd2"/>
                </a:cxn>
                <a:cxn ang="10800000">
                  <a:pos x="wd2" y="hd2"/>
                </a:cxn>
                <a:cxn ang="16200000">
                  <a:pos x="wd2" y="hd2"/>
                </a:cxn>
              </a:cxnLst>
              <a:rect l="0" t="0" r="r" b="b"/>
              <a:pathLst>
                <a:path w="21600" h="21600" extrusionOk="0">
                  <a:moveTo>
                    <a:pt x="9499" y="2908"/>
                  </a:moveTo>
                  <a:lnTo>
                    <a:pt x="14023" y="2908"/>
                  </a:lnTo>
                  <a:cubicBezTo>
                    <a:pt x="12666" y="10108"/>
                    <a:pt x="12327" y="12185"/>
                    <a:pt x="12327" y="15508"/>
                  </a:cubicBezTo>
                  <a:cubicBezTo>
                    <a:pt x="12327" y="16200"/>
                    <a:pt x="12327" y="17585"/>
                    <a:pt x="12666" y="19246"/>
                  </a:cubicBezTo>
                  <a:cubicBezTo>
                    <a:pt x="13118" y="21323"/>
                    <a:pt x="13458" y="21600"/>
                    <a:pt x="14136" y="21600"/>
                  </a:cubicBezTo>
                  <a:cubicBezTo>
                    <a:pt x="14928" y="21600"/>
                    <a:pt x="15719" y="20769"/>
                    <a:pt x="15719" y="19800"/>
                  </a:cubicBezTo>
                  <a:cubicBezTo>
                    <a:pt x="15719" y="19523"/>
                    <a:pt x="15719" y="19385"/>
                    <a:pt x="15493" y="18692"/>
                  </a:cubicBezTo>
                  <a:cubicBezTo>
                    <a:pt x="14362" y="15231"/>
                    <a:pt x="14362" y="12046"/>
                    <a:pt x="14362" y="10662"/>
                  </a:cubicBezTo>
                  <a:cubicBezTo>
                    <a:pt x="14362" y="8031"/>
                    <a:pt x="14588" y="5400"/>
                    <a:pt x="15041" y="2908"/>
                  </a:cubicBezTo>
                  <a:lnTo>
                    <a:pt x="19564" y="2908"/>
                  </a:lnTo>
                  <a:cubicBezTo>
                    <a:pt x="20130" y="2908"/>
                    <a:pt x="21600" y="2908"/>
                    <a:pt x="21600" y="1108"/>
                  </a:cubicBezTo>
                  <a:cubicBezTo>
                    <a:pt x="21600" y="0"/>
                    <a:pt x="20695" y="0"/>
                    <a:pt x="20017" y="0"/>
                  </a:cubicBezTo>
                  <a:lnTo>
                    <a:pt x="6559" y="0"/>
                  </a:lnTo>
                  <a:cubicBezTo>
                    <a:pt x="5768" y="0"/>
                    <a:pt x="4184" y="0"/>
                    <a:pt x="2488" y="2354"/>
                  </a:cubicBezTo>
                  <a:cubicBezTo>
                    <a:pt x="1018" y="4154"/>
                    <a:pt x="0" y="6508"/>
                    <a:pt x="0" y="6646"/>
                  </a:cubicBezTo>
                  <a:cubicBezTo>
                    <a:pt x="0" y="6785"/>
                    <a:pt x="0" y="7200"/>
                    <a:pt x="452" y="7200"/>
                  </a:cubicBezTo>
                  <a:cubicBezTo>
                    <a:pt x="792" y="7200"/>
                    <a:pt x="905" y="7062"/>
                    <a:pt x="1131" y="6646"/>
                  </a:cubicBezTo>
                  <a:cubicBezTo>
                    <a:pt x="3053" y="2908"/>
                    <a:pt x="5428" y="2908"/>
                    <a:pt x="6220" y="2908"/>
                  </a:cubicBezTo>
                  <a:lnTo>
                    <a:pt x="8482" y="2908"/>
                  </a:lnTo>
                  <a:cubicBezTo>
                    <a:pt x="7238" y="8723"/>
                    <a:pt x="5089" y="14677"/>
                    <a:pt x="3393" y="19108"/>
                  </a:cubicBezTo>
                  <a:cubicBezTo>
                    <a:pt x="3053" y="19938"/>
                    <a:pt x="3053" y="19938"/>
                    <a:pt x="3053" y="20354"/>
                  </a:cubicBezTo>
                  <a:cubicBezTo>
                    <a:pt x="3053" y="21323"/>
                    <a:pt x="3732" y="21600"/>
                    <a:pt x="4184" y="21600"/>
                  </a:cubicBezTo>
                  <a:cubicBezTo>
                    <a:pt x="5428" y="21600"/>
                    <a:pt x="5768" y="20215"/>
                    <a:pt x="6220" y="18415"/>
                  </a:cubicBezTo>
                  <a:cubicBezTo>
                    <a:pt x="6785" y="16200"/>
                    <a:pt x="6785" y="16062"/>
                    <a:pt x="7238" y="13708"/>
                  </a:cubicBezTo>
                  <a:lnTo>
                    <a:pt x="9499" y="290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8" name="Shape 298"/>
            <p:cNvSpPr/>
            <p:nvPr/>
          </p:nvSpPr>
          <p:spPr>
            <a:xfrm>
              <a:off x="1943100" y="365125"/>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9" name="Shape 299"/>
            <p:cNvSpPr/>
            <p:nvPr/>
          </p:nvSpPr>
          <p:spPr>
            <a:xfrm>
              <a:off x="2038350" y="363537"/>
              <a:ext cx="77436" cy="117119"/>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0" name="Shape 300"/>
            <p:cNvSpPr/>
            <p:nvPr/>
          </p:nvSpPr>
          <p:spPr>
            <a:xfrm>
              <a:off x="2201862" y="269875"/>
              <a:ext cx="96484" cy="113944"/>
            </a:xfrm>
            <a:custGeom>
              <a:avLst/>
              <a:gdLst/>
              <a:ahLst/>
              <a:cxnLst>
                <a:cxn ang="0">
                  <a:pos x="wd2" y="hd2"/>
                </a:cxn>
                <a:cxn ang="5400000">
                  <a:pos x="wd2" y="hd2"/>
                </a:cxn>
                <a:cxn ang="10800000">
                  <a:pos x="wd2" y="hd2"/>
                </a:cxn>
                <a:cxn ang="16200000">
                  <a:pos x="wd2" y="hd2"/>
                </a:cxn>
              </a:cxnLst>
              <a:rect l="0" t="0" r="r" b="b"/>
              <a:pathLst>
                <a:path w="21600" h="21600" extrusionOk="0">
                  <a:moveTo>
                    <a:pt x="7941" y="10125"/>
                  </a:moveTo>
                  <a:cubicBezTo>
                    <a:pt x="9529" y="10125"/>
                    <a:pt x="13659" y="9990"/>
                    <a:pt x="16518" y="8910"/>
                  </a:cubicBezTo>
                  <a:cubicBezTo>
                    <a:pt x="20488" y="7560"/>
                    <a:pt x="20806" y="4725"/>
                    <a:pt x="20806" y="4050"/>
                  </a:cubicBezTo>
                  <a:cubicBezTo>
                    <a:pt x="20806" y="2025"/>
                    <a:pt x="18582" y="0"/>
                    <a:pt x="14771" y="0"/>
                  </a:cubicBezTo>
                  <a:cubicBezTo>
                    <a:pt x="8418" y="0"/>
                    <a:pt x="0" y="4590"/>
                    <a:pt x="0" y="12960"/>
                  </a:cubicBezTo>
                  <a:cubicBezTo>
                    <a:pt x="0" y="17820"/>
                    <a:pt x="3335" y="21600"/>
                    <a:pt x="8894" y="21600"/>
                  </a:cubicBezTo>
                  <a:cubicBezTo>
                    <a:pt x="16835" y="21600"/>
                    <a:pt x="21600" y="16605"/>
                    <a:pt x="21600" y="15930"/>
                  </a:cubicBezTo>
                  <a:cubicBezTo>
                    <a:pt x="21600" y="15660"/>
                    <a:pt x="21282" y="15390"/>
                    <a:pt x="20965" y="15390"/>
                  </a:cubicBezTo>
                  <a:cubicBezTo>
                    <a:pt x="20647" y="15390"/>
                    <a:pt x="20488" y="15525"/>
                    <a:pt x="20171" y="15795"/>
                  </a:cubicBezTo>
                  <a:cubicBezTo>
                    <a:pt x="15724" y="20520"/>
                    <a:pt x="9688" y="20520"/>
                    <a:pt x="8894" y="20520"/>
                  </a:cubicBezTo>
                  <a:cubicBezTo>
                    <a:pt x="4606" y="20520"/>
                    <a:pt x="3971" y="16605"/>
                    <a:pt x="3971" y="14985"/>
                  </a:cubicBezTo>
                  <a:cubicBezTo>
                    <a:pt x="3971" y="14445"/>
                    <a:pt x="4129" y="12960"/>
                    <a:pt x="4924" y="10125"/>
                  </a:cubicBezTo>
                  <a:lnTo>
                    <a:pt x="7941" y="10125"/>
                  </a:lnTo>
                  <a:close/>
                  <a:moveTo>
                    <a:pt x="5241" y="9045"/>
                  </a:moveTo>
                  <a:cubicBezTo>
                    <a:pt x="7465" y="1755"/>
                    <a:pt x="13341" y="1080"/>
                    <a:pt x="14771" y="1080"/>
                  </a:cubicBezTo>
                  <a:cubicBezTo>
                    <a:pt x="17312" y="1080"/>
                    <a:pt x="18900" y="2430"/>
                    <a:pt x="18900" y="4050"/>
                  </a:cubicBezTo>
                  <a:cubicBezTo>
                    <a:pt x="18900" y="9045"/>
                    <a:pt x="9847" y="9045"/>
                    <a:pt x="7624" y="9045"/>
                  </a:cubicBezTo>
                  <a:lnTo>
                    <a:pt x="5241" y="90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1" name="Shape 301"/>
            <p:cNvSpPr/>
            <p:nvPr/>
          </p:nvSpPr>
          <p:spPr>
            <a:xfrm>
              <a:off x="2327275" y="226071"/>
              <a:ext cx="118708" cy="12701"/>
            </a:xfrm>
            <a:custGeom>
              <a:avLst/>
              <a:gdLst/>
              <a:ahLst/>
              <a:cxnLst>
                <a:cxn ang="0">
                  <a:pos x="wd2" y="hd2"/>
                </a:cxn>
                <a:cxn ang="5400000">
                  <a:pos x="wd2" y="hd2"/>
                </a:cxn>
                <a:cxn ang="10800000">
                  <a:pos x="wd2" y="hd2"/>
                </a:cxn>
                <a:cxn ang="16200000">
                  <a:pos x="wd2" y="hd2"/>
                </a:cxn>
              </a:cxnLst>
              <a:rect l="0" t="0" r="r" b="b"/>
              <a:pathLst>
                <a:path w="21600" h="21600" extrusionOk="0">
                  <a:moveTo>
                    <a:pt x="20307" y="21600"/>
                  </a:moveTo>
                  <a:cubicBezTo>
                    <a:pt x="20824" y="21600"/>
                    <a:pt x="21600" y="21600"/>
                    <a:pt x="21600" y="11631"/>
                  </a:cubicBezTo>
                  <a:cubicBezTo>
                    <a:pt x="21600" y="0"/>
                    <a:pt x="20953" y="0"/>
                    <a:pt x="20307" y="0"/>
                  </a:cubicBezTo>
                  <a:lnTo>
                    <a:pt x="1293" y="0"/>
                  </a:lnTo>
                  <a:cubicBezTo>
                    <a:pt x="776" y="0"/>
                    <a:pt x="0" y="0"/>
                    <a:pt x="0" y="9969"/>
                  </a:cubicBezTo>
                  <a:cubicBezTo>
                    <a:pt x="0" y="21600"/>
                    <a:pt x="776" y="21600"/>
                    <a:pt x="1293" y="21600"/>
                  </a:cubicBezTo>
                  <a:lnTo>
                    <a:pt x="2030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2" name="Shape 302"/>
            <p:cNvSpPr/>
            <p:nvPr/>
          </p:nvSpPr>
          <p:spPr>
            <a:xfrm>
              <a:off x="2474912" y="160337"/>
              <a:ext cx="53623" cy="118708"/>
            </a:xfrm>
            <a:custGeom>
              <a:avLst/>
              <a:gdLst/>
              <a:ahLst/>
              <a:cxnLst>
                <a:cxn ang="0">
                  <a:pos x="wd2" y="hd2"/>
                </a:cxn>
                <a:cxn ang="5400000">
                  <a:pos x="wd2" y="hd2"/>
                </a:cxn>
                <a:cxn ang="10800000">
                  <a:pos x="wd2" y="hd2"/>
                </a:cxn>
                <a:cxn ang="16200000">
                  <a:pos x="wd2" y="hd2"/>
                </a:cxn>
              </a:cxnLst>
              <a:rect l="0" t="0" r="r" b="b"/>
              <a:pathLst>
                <a:path w="21600" h="21600" extrusionOk="0">
                  <a:moveTo>
                    <a:pt x="19611" y="1164"/>
                  </a:moveTo>
                  <a:cubicBezTo>
                    <a:pt x="19611" y="647"/>
                    <a:pt x="18758" y="0"/>
                    <a:pt x="16768" y="0"/>
                  </a:cubicBezTo>
                  <a:cubicBezTo>
                    <a:pt x="14779" y="0"/>
                    <a:pt x="12789" y="776"/>
                    <a:pt x="12789" y="1811"/>
                  </a:cubicBezTo>
                  <a:cubicBezTo>
                    <a:pt x="12789" y="2328"/>
                    <a:pt x="13642" y="2975"/>
                    <a:pt x="15632" y="2975"/>
                  </a:cubicBezTo>
                  <a:cubicBezTo>
                    <a:pt x="17621" y="2975"/>
                    <a:pt x="19611" y="2069"/>
                    <a:pt x="19611" y="1164"/>
                  </a:cubicBezTo>
                  <a:close/>
                  <a:moveTo>
                    <a:pt x="5116" y="17461"/>
                  </a:moveTo>
                  <a:cubicBezTo>
                    <a:pt x="4832" y="17849"/>
                    <a:pt x="4547" y="18237"/>
                    <a:pt x="4547" y="18884"/>
                  </a:cubicBezTo>
                  <a:cubicBezTo>
                    <a:pt x="4547" y="20307"/>
                    <a:pt x="7389" y="21600"/>
                    <a:pt x="11368" y="21600"/>
                  </a:cubicBezTo>
                  <a:cubicBezTo>
                    <a:pt x="18474" y="21600"/>
                    <a:pt x="21600" y="17073"/>
                    <a:pt x="21600" y="16685"/>
                  </a:cubicBezTo>
                  <a:cubicBezTo>
                    <a:pt x="21600" y="16168"/>
                    <a:pt x="20463" y="16168"/>
                    <a:pt x="20463" y="16168"/>
                  </a:cubicBezTo>
                  <a:cubicBezTo>
                    <a:pt x="19326" y="16168"/>
                    <a:pt x="19326" y="16426"/>
                    <a:pt x="19042" y="16814"/>
                  </a:cubicBezTo>
                  <a:cubicBezTo>
                    <a:pt x="17337" y="19272"/>
                    <a:pt x="14211" y="20695"/>
                    <a:pt x="11368" y="20695"/>
                  </a:cubicBezTo>
                  <a:cubicBezTo>
                    <a:pt x="9947" y="20695"/>
                    <a:pt x="9663" y="20177"/>
                    <a:pt x="9663" y="19531"/>
                  </a:cubicBezTo>
                  <a:cubicBezTo>
                    <a:pt x="9663" y="18754"/>
                    <a:pt x="10232" y="18237"/>
                    <a:pt x="10800" y="17461"/>
                  </a:cubicBezTo>
                  <a:cubicBezTo>
                    <a:pt x="11653" y="16556"/>
                    <a:pt x="12221" y="15780"/>
                    <a:pt x="13074" y="14874"/>
                  </a:cubicBezTo>
                  <a:cubicBezTo>
                    <a:pt x="13642" y="14098"/>
                    <a:pt x="16200" y="11253"/>
                    <a:pt x="16484" y="10865"/>
                  </a:cubicBezTo>
                  <a:cubicBezTo>
                    <a:pt x="16768" y="10477"/>
                    <a:pt x="17053" y="10089"/>
                    <a:pt x="17053" y="9830"/>
                  </a:cubicBezTo>
                  <a:cubicBezTo>
                    <a:pt x="17053" y="8278"/>
                    <a:pt x="14211" y="7114"/>
                    <a:pt x="10232" y="7114"/>
                  </a:cubicBezTo>
                  <a:cubicBezTo>
                    <a:pt x="3126" y="7114"/>
                    <a:pt x="0" y="11511"/>
                    <a:pt x="0" y="12029"/>
                  </a:cubicBezTo>
                  <a:cubicBezTo>
                    <a:pt x="0" y="12417"/>
                    <a:pt x="853" y="12417"/>
                    <a:pt x="1137" y="12417"/>
                  </a:cubicBezTo>
                  <a:cubicBezTo>
                    <a:pt x="2274" y="12417"/>
                    <a:pt x="2274" y="12287"/>
                    <a:pt x="2558" y="11899"/>
                  </a:cubicBezTo>
                  <a:cubicBezTo>
                    <a:pt x="4263" y="9183"/>
                    <a:pt x="7389" y="8019"/>
                    <a:pt x="9947" y="8019"/>
                  </a:cubicBezTo>
                  <a:cubicBezTo>
                    <a:pt x="11084" y="8019"/>
                    <a:pt x="11937" y="8278"/>
                    <a:pt x="11937" y="9183"/>
                  </a:cubicBezTo>
                  <a:cubicBezTo>
                    <a:pt x="11937" y="9830"/>
                    <a:pt x="11368" y="10347"/>
                    <a:pt x="9663" y="12287"/>
                  </a:cubicBezTo>
                  <a:lnTo>
                    <a:pt x="5116" y="1746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3" name="Shape 303"/>
            <p:cNvSpPr/>
            <p:nvPr/>
          </p:nvSpPr>
          <p:spPr>
            <a:xfrm>
              <a:off x="2590800" y="104775"/>
              <a:ext cx="86957" cy="36165"/>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4" name="Shape 304"/>
            <p:cNvSpPr/>
            <p:nvPr/>
          </p:nvSpPr>
          <p:spPr>
            <a:xfrm>
              <a:off x="2547937" y="150812"/>
              <a:ext cx="144107" cy="125058"/>
            </a:xfrm>
            <a:custGeom>
              <a:avLst/>
              <a:gdLst/>
              <a:ahLst/>
              <a:cxnLst>
                <a:cxn ang="0">
                  <a:pos x="wd2" y="hd2"/>
                </a:cxn>
                <a:cxn ang="5400000">
                  <a:pos x="wd2" y="hd2"/>
                </a:cxn>
                <a:cxn ang="10800000">
                  <a:pos x="wd2" y="hd2"/>
                </a:cxn>
                <a:cxn ang="16200000">
                  <a:pos x="wd2" y="hd2"/>
                </a:cxn>
              </a:cxnLst>
              <a:rect l="0" t="0" r="r" b="b"/>
              <a:pathLst>
                <a:path w="21600" h="21600" extrusionOk="0">
                  <a:moveTo>
                    <a:pt x="11655" y="736"/>
                  </a:moveTo>
                  <a:cubicBezTo>
                    <a:pt x="11335" y="123"/>
                    <a:pt x="11335" y="0"/>
                    <a:pt x="10800" y="0"/>
                  </a:cubicBezTo>
                  <a:cubicBezTo>
                    <a:pt x="10479" y="0"/>
                    <a:pt x="10158" y="123"/>
                    <a:pt x="9945" y="614"/>
                  </a:cubicBezTo>
                  <a:lnTo>
                    <a:pt x="214" y="20864"/>
                  </a:lnTo>
                  <a:cubicBezTo>
                    <a:pt x="0" y="21232"/>
                    <a:pt x="0" y="21355"/>
                    <a:pt x="0" y="21355"/>
                  </a:cubicBezTo>
                  <a:cubicBezTo>
                    <a:pt x="0" y="21600"/>
                    <a:pt x="214" y="21600"/>
                    <a:pt x="642" y="21600"/>
                  </a:cubicBezTo>
                  <a:lnTo>
                    <a:pt x="20958" y="21600"/>
                  </a:lnTo>
                  <a:cubicBezTo>
                    <a:pt x="21386" y="21600"/>
                    <a:pt x="21600" y="21600"/>
                    <a:pt x="21600" y="21355"/>
                  </a:cubicBezTo>
                  <a:cubicBezTo>
                    <a:pt x="21600" y="21355"/>
                    <a:pt x="21600" y="21232"/>
                    <a:pt x="21386" y="20864"/>
                  </a:cubicBezTo>
                  <a:lnTo>
                    <a:pt x="11655" y="736"/>
                  </a:lnTo>
                  <a:close/>
                  <a:moveTo>
                    <a:pt x="9838" y="2945"/>
                  </a:moveTo>
                  <a:lnTo>
                    <a:pt x="17644" y="19145"/>
                  </a:lnTo>
                  <a:lnTo>
                    <a:pt x="2139" y="19145"/>
                  </a:lnTo>
                  <a:lnTo>
                    <a:pt x="9838" y="29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5" name="Shape 305"/>
            <p:cNvSpPr/>
            <p:nvPr/>
          </p:nvSpPr>
          <p:spPr>
            <a:xfrm>
              <a:off x="2719387" y="215900"/>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6" name="Shape 306"/>
            <p:cNvSpPr/>
            <p:nvPr/>
          </p:nvSpPr>
          <p:spPr>
            <a:xfrm>
              <a:off x="2873375" y="222250"/>
              <a:ext cx="18728" cy="18728"/>
            </a:xfrm>
            <a:custGeom>
              <a:avLst/>
              <a:gdLst/>
              <a:ahLst/>
              <a:cxnLst>
                <a:cxn ang="0">
                  <a:pos x="wd2" y="hd2"/>
                </a:cxn>
                <a:cxn ang="5400000">
                  <a:pos x="wd2" y="hd2"/>
                </a:cxn>
                <a:cxn ang="10800000">
                  <a:pos x="wd2" y="hd2"/>
                </a:cxn>
                <a:cxn ang="16200000">
                  <a:pos x="wd2" y="hd2"/>
                </a:cxn>
              </a:cxnLst>
              <a:rect l="0" t="0" r="r" b="b"/>
              <a:pathLst>
                <a:path w="21600" h="21600" extrusionOk="0">
                  <a:moveTo>
                    <a:pt x="21600" y="11172"/>
                  </a:moveTo>
                  <a:cubicBezTo>
                    <a:pt x="21600" y="4469"/>
                    <a:pt x="16386" y="0"/>
                    <a:pt x="11172" y="0"/>
                  </a:cubicBezTo>
                  <a:cubicBezTo>
                    <a:pt x="4469" y="0"/>
                    <a:pt x="0" y="5214"/>
                    <a:pt x="0" y="11172"/>
                  </a:cubicBezTo>
                  <a:cubicBezTo>
                    <a:pt x="0" y="17876"/>
                    <a:pt x="5959" y="21600"/>
                    <a:pt x="11172" y="21600"/>
                  </a:cubicBezTo>
                  <a:cubicBezTo>
                    <a:pt x="17131" y="21600"/>
                    <a:pt x="21600" y="16386"/>
                    <a:pt x="21600" y="11172"/>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7" name="Shape 307"/>
            <p:cNvSpPr/>
            <p:nvPr/>
          </p:nvSpPr>
          <p:spPr>
            <a:xfrm>
              <a:off x="2943225" y="149225"/>
              <a:ext cx="86957" cy="36165"/>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8" name="Shape 308"/>
            <p:cNvSpPr/>
            <p:nvPr/>
          </p:nvSpPr>
          <p:spPr>
            <a:xfrm>
              <a:off x="2921000" y="198437"/>
              <a:ext cx="80613" cy="79023"/>
            </a:xfrm>
            <a:custGeom>
              <a:avLst/>
              <a:gdLst/>
              <a:ahLst/>
              <a:cxnLst>
                <a:cxn ang="0">
                  <a:pos x="wd2" y="hd2"/>
                </a:cxn>
                <a:cxn ang="5400000">
                  <a:pos x="wd2" y="hd2"/>
                </a:cxn>
                <a:cxn ang="10800000">
                  <a:pos x="wd2" y="hd2"/>
                </a:cxn>
                <a:cxn ang="16200000">
                  <a:pos x="wd2" y="hd2"/>
                </a:cxn>
              </a:cxnLst>
              <a:rect l="0" t="0" r="r" b="b"/>
              <a:pathLst>
                <a:path w="21600" h="21600" extrusionOk="0">
                  <a:moveTo>
                    <a:pt x="8828" y="11379"/>
                  </a:moveTo>
                  <a:cubicBezTo>
                    <a:pt x="8828" y="11186"/>
                    <a:pt x="9955" y="6750"/>
                    <a:pt x="9955" y="6557"/>
                  </a:cubicBezTo>
                  <a:cubicBezTo>
                    <a:pt x="10143" y="6171"/>
                    <a:pt x="11457" y="3857"/>
                    <a:pt x="12960" y="2700"/>
                  </a:cubicBezTo>
                  <a:cubicBezTo>
                    <a:pt x="13336" y="2314"/>
                    <a:pt x="14650" y="1350"/>
                    <a:pt x="16717" y="1350"/>
                  </a:cubicBezTo>
                  <a:cubicBezTo>
                    <a:pt x="17092" y="1350"/>
                    <a:pt x="18407" y="1350"/>
                    <a:pt x="19158" y="1929"/>
                  </a:cubicBezTo>
                  <a:cubicBezTo>
                    <a:pt x="17843" y="2507"/>
                    <a:pt x="17280" y="3857"/>
                    <a:pt x="17280" y="4629"/>
                  </a:cubicBezTo>
                  <a:cubicBezTo>
                    <a:pt x="17280" y="5786"/>
                    <a:pt x="18031" y="6364"/>
                    <a:pt x="19158" y="6364"/>
                  </a:cubicBezTo>
                  <a:cubicBezTo>
                    <a:pt x="20097" y="6364"/>
                    <a:pt x="21600" y="5593"/>
                    <a:pt x="21600" y="3471"/>
                  </a:cubicBezTo>
                  <a:cubicBezTo>
                    <a:pt x="21600" y="964"/>
                    <a:pt x="19158" y="0"/>
                    <a:pt x="16717" y="0"/>
                  </a:cubicBezTo>
                  <a:cubicBezTo>
                    <a:pt x="14275" y="0"/>
                    <a:pt x="12209" y="964"/>
                    <a:pt x="10143" y="3471"/>
                  </a:cubicBezTo>
                  <a:cubicBezTo>
                    <a:pt x="9391" y="386"/>
                    <a:pt x="6386" y="0"/>
                    <a:pt x="5447" y="0"/>
                  </a:cubicBezTo>
                  <a:cubicBezTo>
                    <a:pt x="3569" y="0"/>
                    <a:pt x="2442" y="1157"/>
                    <a:pt x="1690" y="2507"/>
                  </a:cubicBezTo>
                  <a:cubicBezTo>
                    <a:pt x="563" y="4243"/>
                    <a:pt x="0" y="7136"/>
                    <a:pt x="0" y="7329"/>
                  </a:cubicBezTo>
                  <a:cubicBezTo>
                    <a:pt x="0" y="7907"/>
                    <a:pt x="563" y="7907"/>
                    <a:pt x="751" y="7907"/>
                  </a:cubicBezTo>
                  <a:cubicBezTo>
                    <a:pt x="1503" y="7907"/>
                    <a:pt x="1503" y="7714"/>
                    <a:pt x="1878" y="6557"/>
                  </a:cubicBezTo>
                  <a:cubicBezTo>
                    <a:pt x="2442" y="3664"/>
                    <a:pt x="3381" y="1350"/>
                    <a:pt x="5259" y="1350"/>
                  </a:cubicBezTo>
                  <a:cubicBezTo>
                    <a:pt x="6386" y="1350"/>
                    <a:pt x="6762" y="2314"/>
                    <a:pt x="6762" y="3664"/>
                  </a:cubicBezTo>
                  <a:cubicBezTo>
                    <a:pt x="6762" y="4629"/>
                    <a:pt x="6386" y="6364"/>
                    <a:pt x="6010" y="7714"/>
                  </a:cubicBezTo>
                  <a:cubicBezTo>
                    <a:pt x="5635" y="8871"/>
                    <a:pt x="5259" y="10993"/>
                    <a:pt x="5071" y="11957"/>
                  </a:cubicBezTo>
                  <a:lnTo>
                    <a:pt x="3569" y="18129"/>
                  </a:lnTo>
                  <a:cubicBezTo>
                    <a:pt x="3381" y="18707"/>
                    <a:pt x="3005" y="19864"/>
                    <a:pt x="3005" y="20057"/>
                  </a:cubicBezTo>
                  <a:cubicBezTo>
                    <a:pt x="3005" y="21021"/>
                    <a:pt x="3944" y="21600"/>
                    <a:pt x="4696" y="21600"/>
                  </a:cubicBezTo>
                  <a:cubicBezTo>
                    <a:pt x="5259" y="21600"/>
                    <a:pt x="6198" y="21214"/>
                    <a:pt x="6574" y="20250"/>
                  </a:cubicBezTo>
                  <a:cubicBezTo>
                    <a:pt x="6762" y="19864"/>
                    <a:pt x="7137" y="17743"/>
                    <a:pt x="7513" y="16586"/>
                  </a:cubicBezTo>
                  <a:lnTo>
                    <a:pt x="8828" y="1137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9" name="Shape 309"/>
            <p:cNvSpPr/>
            <p:nvPr/>
          </p:nvSpPr>
          <p:spPr>
            <a:xfrm>
              <a:off x="3022600" y="215900"/>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0" name="Shape 310"/>
            <p:cNvSpPr/>
            <p:nvPr/>
          </p:nvSpPr>
          <p:spPr>
            <a:xfrm>
              <a:off x="3179762" y="209550"/>
              <a:ext cx="212369" cy="172680"/>
            </a:xfrm>
            <a:custGeom>
              <a:avLst/>
              <a:gdLst/>
              <a:ahLst/>
              <a:cxnLst>
                <a:cxn ang="0">
                  <a:pos x="wd2" y="hd2"/>
                </a:cxn>
                <a:cxn ang="5400000">
                  <a:pos x="wd2" y="hd2"/>
                </a:cxn>
                <a:cxn ang="10800000">
                  <a:pos x="wd2" y="hd2"/>
                </a:cxn>
                <a:cxn ang="16200000">
                  <a:pos x="wd2" y="hd2"/>
                </a:cxn>
              </a:cxnLst>
              <a:rect l="0" t="0" r="r" b="b"/>
              <a:pathLst>
                <a:path w="21600" h="21600" extrusionOk="0">
                  <a:moveTo>
                    <a:pt x="18545" y="2420"/>
                  </a:moveTo>
                  <a:cubicBezTo>
                    <a:pt x="18764" y="1255"/>
                    <a:pt x="18836" y="986"/>
                    <a:pt x="20727" y="986"/>
                  </a:cubicBezTo>
                  <a:cubicBezTo>
                    <a:pt x="21382" y="986"/>
                    <a:pt x="21600" y="986"/>
                    <a:pt x="21600" y="359"/>
                  </a:cubicBezTo>
                  <a:cubicBezTo>
                    <a:pt x="21600" y="0"/>
                    <a:pt x="21309" y="0"/>
                    <a:pt x="21236" y="0"/>
                  </a:cubicBezTo>
                  <a:cubicBezTo>
                    <a:pt x="20509" y="0"/>
                    <a:pt x="18691" y="90"/>
                    <a:pt x="17964" y="90"/>
                  </a:cubicBezTo>
                  <a:cubicBezTo>
                    <a:pt x="17236" y="90"/>
                    <a:pt x="15418" y="0"/>
                    <a:pt x="14618" y="0"/>
                  </a:cubicBezTo>
                  <a:cubicBezTo>
                    <a:pt x="14473" y="0"/>
                    <a:pt x="14182" y="0"/>
                    <a:pt x="14182" y="627"/>
                  </a:cubicBezTo>
                  <a:cubicBezTo>
                    <a:pt x="14182" y="986"/>
                    <a:pt x="14400" y="986"/>
                    <a:pt x="14909" y="986"/>
                  </a:cubicBezTo>
                  <a:cubicBezTo>
                    <a:pt x="14909" y="986"/>
                    <a:pt x="15418" y="986"/>
                    <a:pt x="15855" y="1076"/>
                  </a:cubicBezTo>
                  <a:cubicBezTo>
                    <a:pt x="16291" y="1076"/>
                    <a:pt x="16509" y="1165"/>
                    <a:pt x="16509" y="1524"/>
                  </a:cubicBezTo>
                  <a:cubicBezTo>
                    <a:pt x="16509" y="1703"/>
                    <a:pt x="16509" y="1703"/>
                    <a:pt x="16436" y="2151"/>
                  </a:cubicBezTo>
                  <a:lnTo>
                    <a:pt x="14909" y="9859"/>
                  </a:lnTo>
                  <a:lnTo>
                    <a:pt x="7055" y="9859"/>
                  </a:lnTo>
                  <a:lnTo>
                    <a:pt x="8582" y="2420"/>
                  </a:lnTo>
                  <a:cubicBezTo>
                    <a:pt x="8800" y="1255"/>
                    <a:pt x="8873" y="986"/>
                    <a:pt x="10764" y="986"/>
                  </a:cubicBezTo>
                  <a:cubicBezTo>
                    <a:pt x="11418" y="986"/>
                    <a:pt x="11636" y="986"/>
                    <a:pt x="11636" y="359"/>
                  </a:cubicBezTo>
                  <a:cubicBezTo>
                    <a:pt x="11636" y="0"/>
                    <a:pt x="11345" y="0"/>
                    <a:pt x="11273" y="0"/>
                  </a:cubicBezTo>
                  <a:cubicBezTo>
                    <a:pt x="10545" y="0"/>
                    <a:pt x="8727" y="90"/>
                    <a:pt x="8000" y="90"/>
                  </a:cubicBezTo>
                  <a:cubicBezTo>
                    <a:pt x="7200" y="90"/>
                    <a:pt x="5382" y="0"/>
                    <a:pt x="4655" y="0"/>
                  </a:cubicBezTo>
                  <a:cubicBezTo>
                    <a:pt x="4436" y="0"/>
                    <a:pt x="4145" y="0"/>
                    <a:pt x="4145" y="627"/>
                  </a:cubicBezTo>
                  <a:cubicBezTo>
                    <a:pt x="4145" y="986"/>
                    <a:pt x="4436" y="986"/>
                    <a:pt x="4873" y="986"/>
                  </a:cubicBezTo>
                  <a:cubicBezTo>
                    <a:pt x="4945" y="986"/>
                    <a:pt x="5455" y="986"/>
                    <a:pt x="5891" y="1076"/>
                  </a:cubicBezTo>
                  <a:cubicBezTo>
                    <a:pt x="6327" y="1076"/>
                    <a:pt x="6545" y="1165"/>
                    <a:pt x="6545" y="1524"/>
                  </a:cubicBezTo>
                  <a:cubicBezTo>
                    <a:pt x="6545" y="1703"/>
                    <a:pt x="6545" y="1793"/>
                    <a:pt x="6473" y="2151"/>
                  </a:cubicBezTo>
                  <a:lnTo>
                    <a:pt x="3055" y="19180"/>
                  </a:lnTo>
                  <a:cubicBezTo>
                    <a:pt x="2764" y="20345"/>
                    <a:pt x="2691" y="20614"/>
                    <a:pt x="727" y="20614"/>
                  </a:cubicBezTo>
                  <a:cubicBezTo>
                    <a:pt x="218" y="20614"/>
                    <a:pt x="0" y="20614"/>
                    <a:pt x="0" y="21241"/>
                  </a:cubicBezTo>
                  <a:cubicBezTo>
                    <a:pt x="0" y="21600"/>
                    <a:pt x="291" y="21600"/>
                    <a:pt x="364" y="21600"/>
                  </a:cubicBezTo>
                  <a:cubicBezTo>
                    <a:pt x="1091" y="21600"/>
                    <a:pt x="2909" y="21510"/>
                    <a:pt x="3636" y="21510"/>
                  </a:cubicBezTo>
                  <a:cubicBezTo>
                    <a:pt x="4145" y="21510"/>
                    <a:pt x="4727" y="21510"/>
                    <a:pt x="5236" y="21510"/>
                  </a:cubicBezTo>
                  <a:cubicBezTo>
                    <a:pt x="5818" y="21510"/>
                    <a:pt x="6400" y="21600"/>
                    <a:pt x="6909" y="21600"/>
                  </a:cubicBezTo>
                  <a:cubicBezTo>
                    <a:pt x="7127" y="21600"/>
                    <a:pt x="7418" y="21600"/>
                    <a:pt x="7418" y="20973"/>
                  </a:cubicBezTo>
                  <a:cubicBezTo>
                    <a:pt x="7418" y="20614"/>
                    <a:pt x="7200" y="20614"/>
                    <a:pt x="6691" y="20614"/>
                  </a:cubicBezTo>
                  <a:cubicBezTo>
                    <a:pt x="5745" y="20614"/>
                    <a:pt x="5018" y="20614"/>
                    <a:pt x="5018" y="20076"/>
                  </a:cubicBezTo>
                  <a:cubicBezTo>
                    <a:pt x="5018" y="19897"/>
                    <a:pt x="5091" y="19718"/>
                    <a:pt x="5164" y="19539"/>
                  </a:cubicBezTo>
                  <a:lnTo>
                    <a:pt x="6909" y="10845"/>
                  </a:lnTo>
                  <a:lnTo>
                    <a:pt x="14691" y="10845"/>
                  </a:lnTo>
                  <a:cubicBezTo>
                    <a:pt x="13600" y="16133"/>
                    <a:pt x="13018" y="19090"/>
                    <a:pt x="12945" y="19539"/>
                  </a:cubicBezTo>
                  <a:cubicBezTo>
                    <a:pt x="12655" y="20614"/>
                    <a:pt x="12218" y="20614"/>
                    <a:pt x="10618" y="20614"/>
                  </a:cubicBezTo>
                  <a:cubicBezTo>
                    <a:pt x="10182" y="20614"/>
                    <a:pt x="9964" y="20614"/>
                    <a:pt x="9964" y="21241"/>
                  </a:cubicBezTo>
                  <a:cubicBezTo>
                    <a:pt x="9964" y="21600"/>
                    <a:pt x="10255" y="21600"/>
                    <a:pt x="10327" y="21600"/>
                  </a:cubicBezTo>
                  <a:cubicBezTo>
                    <a:pt x="11055" y="21600"/>
                    <a:pt x="12873" y="21510"/>
                    <a:pt x="13600" y="21510"/>
                  </a:cubicBezTo>
                  <a:cubicBezTo>
                    <a:pt x="14109" y="21510"/>
                    <a:pt x="14691" y="21510"/>
                    <a:pt x="15200" y="21510"/>
                  </a:cubicBezTo>
                  <a:cubicBezTo>
                    <a:pt x="15782" y="21510"/>
                    <a:pt x="16364" y="21600"/>
                    <a:pt x="16873" y="21600"/>
                  </a:cubicBezTo>
                  <a:cubicBezTo>
                    <a:pt x="17091" y="21600"/>
                    <a:pt x="17382" y="21600"/>
                    <a:pt x="17382" y="20973"/>
                  </a:cubicBezTo>
                  <a:cubicBezTo>
                    <a:pt x="17382" y="20614"/>
                    <a:pt x="17164" y="20614"/>
                    <a:pt x="16727" y="20614"/>
                  </a:cubicBezTo>
                  <a:cubicBezTo>
                    <a:pt x="15782" y="20614"/>
                    <a:pt x="15055" y="20614"/>
                    <a:pt x="15055" y="20076"/>
                  </a:cubicBezTo>
                  <a:cubicBezTo>
                    <a:pt x="15055" y="19897"/>
                    <a:pt x="15055" y="19718"/>
                    <a:pt x="15127" y="19539"/>
                  </a:cubicBezTo>
                  <a:lnTo>
                    <a:pt x="18545" y="242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1" name="Shape 311"/>
            <p:cNvSpPr/>
            <p:nvPr/>
          </p:nvSpPr>
          <p:spPr>
            <a:xfrm>
              <a:off x="3390900" y="341312"/>
              <a:ext cx="79023" cy="110773"/>
            </a:xfrm>
            <a:custGeom>
              <a:avLst/>
              <a:gdLst/>
              <a:ahLst/>
              <a:cxnLst>
                <a:cxn ang="0">
                  <a:pos x="wd2" y="hd2"/>
                </a:cxn>
                <a:cxn ang="5400000">
                  <a:pos x="wd2" y="hd2"/>
                </a:cxn>
                <a:cxn ang="10800000">
                  <a:pos x="wd2" y="hd2"/>
                </a:cxn>
                <a:cxn ang="16200000">
                  <a:pos x="wd2" y="hd2"/>
                </a:cxn>
              </a:cxnLst>
              <a:rect l="0" t="0" r="r" b="b"/>
              <a:pathLst>
                <a:path w="21600" h="21600" extrusionOk="0">
                  <a:moveTo>
                    <a:pt x="21407" y="963"/>
                  </a:moveTo>
                  <a:cubicBezTo>
                    <a:pt x="21407" y="825"/>
                    <a:pt x="21600" y="688"/>
                    <a:pt x="21600" y="413"/>
                  </a:cubicBezTo>
                  <a:cubicBezTo>
                    <a:pt x="21600" y="275"/>
                    <a:pt x="21407" y="0"/>
                    <a:pt x="20829" y="0"/>
                  </a:cubicBezTo>
                  <a:cubicBezTo>
                    <a:pt x="20443" y="0"/>
                    <a:pt x="18514" y="1101"/>
                    <a:pt x="17550" y="2201"/>
                  </a:cubicBezTo>
                  <a:cubicBezTo>
                    <a:pt x="16971" y="1513"/>
                    <a:pt x="15429" y="0"/>
                    <a:pt x="12343" y="0"/>
                  </a:cubicBezTo>
                  <a:cubicBezTo>
                    <a:pt x="6171" y="0"/>
                    <a:pt x="0" y="4815"/>
                    <a:pt x="0" y="9768"/>
                  </a:cubicBezTo>
                  <a:cubicBezTo>
                    <a:pt x="0" y="13070"/>
                    <a:pt x="3086" y="15409"/>
                    <a:pt x="7136" y="15409"/>
                  </a:cubicBezTo>
                  <a:cubicBezTo>
                    <a:pt x="10029" y="15409"/>
                    <a:pt x="12150" y="14171"/>
                    <a:pt x="13307" y="13483"/>
                  </a:cubicBezTo>
                  <a:cubicBezTo>
                    <a:pt x="13307" y="13620"/>
                    <a:pt x="11764" y="17885"/>
                    <a:pt x="11571" y="18436"/>
                  </a:cubicBezTo>
                  <a:cubicBezTo>
                    <a:pt x="10800" y="20362"/>
                    <a:pt x="10800" y="20362"/>
                    <a:pt x="7907" y="20362"/>
                  </a:cubicBezTo>
                  <a:cubicBezTo>
                    <a:pt x="7329" y="20362"/>
                    <a:pt x="6557" y="20362"/>
                    <a:pt x="6557" y="21187"/>
                  </a:cubicBezTo>
                  <a:cubicBezTo>
                    <a:pt x="6557" y="21325"/>
                    <a:pt x="6750" y="21600"/>
                    <a:pt x="7329" y="21600"/>
                  </a:cubicBezTo>
                  <a:cubicBezTo>
                    <a:pt x="8871" y="21600"/>
                    <a:pt x="10607" y="21462"/>
                    <a:pt x="12343" y="21462"/>
                  </a:cubicBezTo>
                  <a:cubicBezTo>
                    <a:pt x="13886" y="21462"/>
                    <a:pt x="16007" y="21600"/>
                    <a:pt x="17357" y="21600"/>
                  </a:cubicBezTo>
                  <a:cubicBezTo>
                    <a:pt x="17936" y="21600"/>
                    <a:pt x="18321" y="21462"/>
                    <a:pt x="18321" y="20912"/>
                  </a:cubicBezTo>
                  <a:cubicBezTo>
                    <a:pt x="18321" y="20362"/>
                    <a:pt x="17743" y="20362"/>
                    <a:pt x="17164" y="20362"/>
                  </a:cubicBezTo>
                  <a:cubicBezTo>
                    <a:pt x="16007" y="20362"/>
                    <a:pt x="14850" y="20362"/>
                    <a:pt x="14850" y="19949"/>
                  </a:cubicBezTo>
                  <a:cubicBezTo>
                    <a:pt x="14850" y="19949"/>
                    <a:pt x="14850" y="19811"/>
                    <a:pt x="15043" y="19261"/>
                  </a:cubicBezTo>
                  <a:lnTo>
                    <a:pt x="21407" y="963"/>
                  </a:lnTo>
                  <a:close/>
                  <a:moveTo>
                    <a:pt x="14271" y="10731"/>
                  </a:moveTo>
                  <a:cubicBezTo>
                    <a:pt x="13886" y="11282"/>
                    <a:pt x="13886" y="11419"/>
                    <a:pt x="13307" y="11969"/>
                  </a:cubicBezTo>
                  <a:cubicBezTo>
                    <a:pt x="11571" y="13483"/>
                    <a:pt x="9257" y="14446"/>
                    <a:pt x="7329" y="14446"/>
                  </a:cubicBezTo>
                  <a:cubicBezTo>
                    <a:pt x="5593" y="14446"/>
                    <a:pt x="3857" y="13483"/>
                    <a:pt x="3857" y="11144"/>
                  </a:cubicBezTo>
                  <a:cubicBezTo>
                    <a:pt x="3857" y="9355"/>
                    <a:pt x="5207" y="5503"/>
                    <a:pt x="6364" y="4127"/>
                  </a:cubicBezTo>
                  <a:cubicBezTo>
                    <a:pt x="8486" y="1513"/>
                    <a:pt x="10993" y="963"/>
                    <a:pt x="12343" y="963"/>
                  </a:cubicBezTo>
                  <a:cubicBezTo>
                    <a:pt x="15621" y="963"/>
                    <a:pt x="16586" y="3577"/>
                    <a:pt x="16586" y="3852"/>
                  </a:cubicBezTo>
                  <a:cubicBezTo>
                    <a:pt x="16586" y="4127"/>
                    <a:pt x="16586" y="4265"/>
                    <a:pt x="16393" y="4403"/>
                  </a:cubicBezTo>
                  <a:lnTo>
                    <a:pt x="14271" y="1073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2" name="Shape 312"/>
            <p:cNvSpPr/>
            <p:nvPr/>
          </p:nvSpPr>
          <p:spPr>
            <a:xfrm>
              <a:off x="351631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3" name="Shape 313"/>
            <p:cNvSpPr/>
            <p:nvPr/>
          </p:nvSpPr>
          <p:spPr>
            <a:xfrm>
              <a:off x="3597275" y="2698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4" name="Shape 314"/>
            <p:cNvSpPr/>
            <p:nvPr/>
          </p:nvSpPr>
          <p:spPr>
            <a:xfrm>
              <a:off x="3756025" y="355600"/>
              <a:ext cx="28239"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5" name="Shape 315"/>
            <p:cNvSpPr/>
            <p:nvPr/>
          </p:nvSpPr>
          <p:spPr>
            <a:xfrm>
              <a:off x="3852862" y="204787"/>
              <a:ext cx="106010" cy="226657"/>
            </a:xfrm>
            <a:custGeom>
              <a:avLst/>
              <a:gdLst/>
              <a:ahLst/>
              <a:cxnLst>
                <a:cxn ang="0">
                  <a:pos x="wd2" y="hd2"/>
                </a:cxn>
                <a:cxn ang="5400000">
                  <a:pos x="wd2" y="hd2"/>
                </a:cxn>
                <a:cxn ang="10800000">
                  <a:pos x="wd2" y="hd2"/>
                </a:cxn>
                <a:cxn ang="16200000">
                  <a:pos x="wd2" y="hd2"/>
                </a:cxn>
              </a:cxnLst>
              <a:rect l="0" t="0" r="r" b="b"/>
              <a:pathLst>
                <a:path w="21600" h="21600" extrusionOk="0">
                  <a:moveTo>
                    <a:pt x="6624" y="9374"/>
                  </a:moveTo>
                  <a:cubicBezTo>
                    <a:pt x="1152" y="11072"/>
                    <a:pt x="0" y="13313"/>
                    <a:pt x="0" y="14196"/>
                  </a:cubicBezTo>
                  <a:cubicBezTo>
                    <a:pt x="0" y="15351"/>
                    <a:pt x="1440" y="16030"/>
                    <a:pt x="1440" y="16098"/>
                  </a:cubicBezTo>
                  <a:cubicBezTo>
                    <a:pt x="3168" y="16913"/>
                    <a:pt x="3600" y="16981"/>
                    <a:pt x="7344" y="17660"/>
                  </a:cubicBezTo>
                  <a:lnTo>
                    <a:pt x="13536" y="18747"/>
                  </a:lnTo>
                  <a:cubicBezTo>
                    <a:pt x="14256" y="18951"/>
                    <a:pt x="15264" y="19087"/>
                    <a:pt x="15264" y="19834"/>
                  </a:cubicBezTo>
                  <a:cubicBezTo>
                    <a:pt x="15264" y="20377"/>
                    <a:pt x="14400" y="21057"/>
                    <a:pt x="12816" y="21057"/>
                  </a:cubicBezTo>
                  <a:cubicBezTo>
                    <a:pt x="10656" y="21057"/>
                    <a:pt x="8928" y="20513"/>
                    <a:pt x="8352" y="20309"/>
                  </a:cubicBezTo>
                  <a:cubicBezTo>
                    <a:pt x="8064" y="20242"/>
                    <a:pt x="8064" y="20174"/>
                    <a:pt x="7776" y="20174"/>
                  </a:cubicBezTo>
                  <a:cubicBezTo>
                    <a:pt x="7344" y="20174"/>
                    <a:pt x="7344" y="20377"/>
                    <a:pt x="7344" y="20445"/>
                  </a:cubicBezTo>
                  <a:cubicBezTo>
                    <a:pt x="7344" y="20717"/>
                    <a:pt x="9936" y="21600"/>
                    <a:pt x="12816" y="21600"/>
                  </a:cubicBezTo>
                  <a:cubicBezTo>
                    <a:pt x="15984" y="21600"/>
                    <a:pt x="18144" y="20242"/>
                    <a:pt x="18144" y="19019"/>
                  </a:cubicBezTo>
                  <a:cubicBezTo>
                    <a:pt x="18144" y="17864"/>
                    <a:pt x="16272" y="17457"/>
                    <a:pt x="15696" y="17321"/>
                  </a:cubicBezTo>
                  <a:cubicBezTo>
                    <a:pt x="14976" y="17185"/>
                    <a:pt x="13248" y="16913"/>
                    <a:pt x="12528" y="16777"/>
                  </a:cubicBezTo>
                  <a:cubicBezTo>
                    <a:pt x="11520" y="16574"/>
                    <a:pt x="10512" y="16438"/>
                    <a:pt x="9504" y="16234"/>
                  </a:cubicBezTo>
                  <a:lnTo>
                    <a:pt x="6480" y="15691"/>
                  </a:lnTo>
                  <a:cubicBezTo>
                    <a:pt x="4176" y="15215"/>
                    <a:pt x="2592" y="14536"/>
                    <a:pt x="2592" y="13517"/>
                  </a:cubicBezTo>
                  <a:cubicBezTo>
                    <a:pt x="2592" y="12566"/>
                    <a:pt x="4608" y="10460"/>
                    <a:pt x="8928" y="9442"/>
                  </a:cubicBezTo>
                  <a:cubicBezTo>
                    <a:pt x="10800" y="9781"/>
                    <a:pt x="12240" y="9781"/>
                    <a:pt x="13392" y="9781"/>
                  </a:cubicBezTo>
                  <a:cubicBezTo>
                    <a:pt x="14832" y="9781"/>
                    <a:pt x="18144" y="9781"/>
                    <a:pt x="18144" y="9034"/>
                  </a:cubicBezTo>
                  <a:cubicBezTo>
                    <a:pt x="18144" y="8423"/>
                    <a:pt x="15840" y="8355"/>
                    <a:pt x="13968" y="8355"/>
                  </a:cubicBezTo>
                  <a:cubicBezTo>
                    <a:pt x="12960" y="8355"/>
                    <a:pt x="11520" y="8355"/>
                    <a:pt x="9648" y="8694"/>
                  </a:cubicBezTo>
                  <a:cubicBezTo>
                    <a:pt x="8352" y="8015"/>
                    <a:pt x="8064" y="7268"/>
                    <a:pt x="8064" y="6792"/>
                  </a:cubicBezTo>
                  <a:cubicBezTo>
                    <a:pt x="8064" y="5434"/>
                    <a:pt x="9936" y="3600"/>
                    <a:pt x="13824" y="2717"/>
                  </a:cubicBezTo>
                  <a:cubicBezTo>
                    <a:pt x="14688" y="3260"/>
                    <a:pt x="15840" y="3260"/>
                    <a:pt x="16992" y="3260"/>
                  </a:cubicBezTo>
                  <a:cubicBezTo>
                    <a:pt x="18288" y="3260"/>
                    <a:pt x="21600" y="3260"/>
                    <a:pt x="21600" y="2513"/>
                  </a:cubicBezTo>
                  <a:cubicBezTo>
                    <a:pt x="21600" y="1902"/>
                    <a:pt x="19296" y="1902"/>
                    <a:pt x="17280" y="1902"/>
                  </a:cubicBezTo>
                  <a:cubicBezTo>
                    <a:pt x="16704" y="1902"/>
                    <a:pt x="15408" y="1902"/>
                    <a:pt x="14112" y="1970"/>
                  </a:cubicBezTo>
                  <a:cubicBezTo>
                    <a:pt x="13968" y="1766"/>
                    <a:pt x="13824" y="1630"/>
                    <a:pt x="13824" y="1223"/>
                  </a:cubicBezTo>
                  <a:cubicBezTo>
                    <a:pt x="13824" y="883"/>
                    <a:pt x="14112" y="340"/>
                    <a:pt x="14112" y="340"/>
                  </a:cubicBezTo>
                  <a:cubicBezTo>
                    <a:pt x="14112" y="136"/>
                    <a:pt x="13824" y="0"/>
                    <a:pt x="13536" y="0"/>
                  </a:cubicBezTo>
                  <a:cubicBezTo>
                    <a:pt x="12528" y="0"/>
                    <a:pt x="12528" y="1087"/>
                    <a:pt x="12528" y="1155"/>
                  </a:cubicBezTo>
                  <a:cubicBezTo>
                    <a:pt x="12528" y="1630"/>
                    <a:pt x="12960" y="2038"/>
                    <a:pt x="12960" y="2106"/>
                  </a:cubicBezTo>
                  <a:cubicBezTo>
                    <a:pt x="7488" y="2853"/>
                    <a:pt x="4032" y="4755"/>
                    <a:pt x="4032" y="6589"/>
                  </a:cubicBezTo>
                  <a:cubicBezTo>
                    <a:pt x="4032" y="7472"/>
                    <a:pt x="4896" y="8491"/>
                    <a:pt x="7344" y="9102"/>
                  </a:cubicBezTo>
                  <a:lnTo>
                    <a:pt x="6624" y="9374"/>
                  </a:lnTo>
                  <a:close/>
                  <a:moveTo>
                    <a:pt x="14976" y="2513"/>
                  </a:moveTo>
                  <a:cubicBezTo>
                    <a:pt x="15696" y="2377"/>
                    <a:pt x="16848" y="2377"/>
                    <a:pt x="17424" y="2377"/>
                  </a:cubicBezTo>
                  <a:cubicBezTo>
                    <a:pt x="19152" y="2377"/>
                    <a:pt x="19296" y="2445"/>
                    <a:pt x="20160" y="2513"/>
                  </a:cubicBezTo>
                  <a:cubicBezTo>
                    <a:pt x="19872" y="2581"/>
                    <a:pt x="19296" y="2717"/>
                    <a:pt x="17136" y="2717"/>
                  </a:cubicBezTo>
                  <a:cubicBezTo>
                    <a:pt x="16128" y="2717"/>
                    <a:pt x="15552" y="2717"/>
                    <a:pt x="14976" y="2513"/>
                  </a:cubicBezTo>
                  <a:close/>
                  <a:moveTo>
                    <a:pt x="10944" y="9034"/>
                  </a:moveTo>
                  <a:cubicBezTo>
                    <a:pt x="12096" y="8898"/>
                    <a:pt x="13248" y="8898"/>
                    <a:pt x="13824" y="8898"/>
                  </a:cubicBezTo>
                  <a:cubicBezTo>
                    <a:pt x="15696" y="8898"/>
                    <a:pt x="15840" y="8966"/>
                    <a:pt x="16704" y="9034"/>
                  </a:cubicBezTo>
                  <a:cubicBezTo>
                    <a:pt x="16416" y="9170"/>
                    <a:pt x="15840" y="9238"/>
                    <a:pt x="13536" y="9238"/>
                  </a:cubicBezTo>
                  <a:cubicBezTo>
                    <a:pt x="12384" y="9238"/>
                    <a:pt x="11808" y="9238"/>
                    <a:pt x="10944" y="9034"/>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6" name="Shape 316"/>
            <p:cNvSpPr/>
            <p:nvPr/>
          </p:nvSpPr>
          <p:spPr>
            <a:xfrm>
              <a:off x="4054475" y="288925"/>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7" name="Shape 317"/>
            <p:cNvSpPr/>
            <p:nvPr/>
          </p:nvSpPr>
          <p:spPr>
            <a:xfrm>
              <a:off x="4316412" y="212725"/>
              <a:ext cx="106008" cy="172683"/>
            </a:xfrm>
            <a:custGeom>
              <a:avLst/>
              <a:gdLst/>
              <a:ahLst/>
              <a:cxnLst>
                <a:cxn ang="0">
                  <a:pos x="wd2" y="hd2"/>
                </a:cxn>
                <a:cxn ang="5400000">
                  <a:pos x="wd2" y="hd2"/>
                </a:cxn>
                <a:cxn ang="10800000">
                  <a:pos x="wd2" y="hd2"/>
                </a:cxn>
                <a:cxn ang="16200000">
                  <a:pos x="wd2" y="hd2"/>
                </a:cxn>
              </a:cxnLst>
              <a:rect l="0" t="0" r="r" b="b"/>
              <a:pathLst>
                <a:path w="21600" h="21600" extrusionOk="0">
                  <a:moveTo>
                    <a:pt x="21600" y="10844"/>
                  </a:moveTo>
                  <a:cubicBezTo>
                    <a:pt x="21600" y="8356"/>
                    <a:pt x="21310" y="5867"/>
                    <a:pt x="19570" y="3556"/>
                  </a:cubicBezTo>
                  <a:cubicBezTo>
                    <a:pt x="17251" y="533"/>
                    <a:pt x="13047" y="0"/>
                    <a:pt x="10872" y="0"/>
                  </a:cubicBezTo>
                  <a:cubicBezTo>
                    <a:pt x="7683" y="0"/>
                    <a:pt x="4059" y="800"/>
                    <a:pt x="1885" y="3733"/>
                  </a:cubicBezTo>
                  <a:cubicBezTo>
                    <a:pt x="290" y="5867"/>
                    <a:pt x="0" y="8356"/>
                    <a:pt x="0" y="10844"/>
                  </a:cubicBezTo>
                  <a:cubicBezTo>
                    <a:pt x="0" y="13244"/>
                    <a:pt x="145" y="16000"/>
                    <a:pt x="2319" y="18400"/>
                  </a:cubicBezTo>
                  <a:cubicBezTo>
                    <a:pt x="4494" y="20978"/>
                    <a:pt x="8263" y="21600"/>
                    <a:pt x="10728" y="21600"/>
                  </a:cubicBezTo>
                  <a:cubicBezTo>
                    <a:pt x="13482" y="21600"/>
                    <a:pt x="17396" y="20889"/>
                    <a:pt x="19715" y="17956"/>
                  </a:cubicBezTo>
                  <a:cubicBezTo>
                    <a:pt x="21310" y="15822"/>
                    <a:pt x="21600" y="13333"/>
                    <a:pt x="21600" y="10844"/>
                  </a:cubicBezTo>
                  <a:close/>
                  <a:moveTo>
                    <a:pt x="10728" y="20889"/>
                  </a:moveTo>
                  <a:cubicBezTo>
                    <a:pt x="8843" y="20889"/>
                    <a:pt x="5799" y="20089"/>
                    <a:pt x="4784" y="17067"/>
                  </a:cubicBezTo>
                  <a:cubicBezTo>
                    <a:pt x="4204" y="15200"/>
                    <a:pt x="4204" y="12356"/>
                    <a:pt x="4204" y="10489"/>
                  </a:cubicBezTo>
                  <a:cubicBezTo>
                    <a:pt x="4204" y="8444"/>
                    <a:pt x="4204" y="6400"/>
                    <a:pt x="4639" y="4711"/>
                  </a:cubicBezTo>
                  <a:cubicBezTo>
                    <a:pt x="5654" y="978"/>
                    <a:pt x="9423" y="711"/>
                    <a:pt x="10728" y="711"/>
                  </a:cubicBezTo>
                  <a:cubicBezTo>
                    <a:pt x="12467" y="711"/>
                    <a:pt x="15801" y="1244"/>
                    <a:pt x="16816" y="4356"/>
                  </a:cubicBezTo>
                  <a:cubicBezTo>
                    <a:pt x="17396" y="6133"/>
                    <a:pt x="17396" y="8533"/>
                    <a:pt x="17396" y="10489"/>
                  </a:cubicBezTo>
                  <a:cubicBezTo>
                    <a:pt x="17396" y="12800"/>
                    <a:pt x="17396" y="14933"/>
                    <a:pt x="16816" y="16978"/>
                  </a:cubicBezTo>
                  <a:cubicBezTo>
                    <a:pt x="15946" y="19911"/>
                    <a:pt x="13047" y="20889"/>
                    <a:pt x="10728" y="20889"/>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8" name="Shape 318"/>
            <p:cNvSpPr/>
            <p:nvPr/>
          </p:nvSpPr>
          <p:spPr>
            <a:xfrm>
              <a:off x="4454525" y="355600"/>
              <a:ext cx="28239"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9" name="Shape 319"/>
            <p:cNvSpPr/>
            <p:nvPr/>
          </p:nvSpPr>
          <p:spPr>
            <a:xfrm>
              <a:off x="4551362" y="223837"/>
              <a:ext cx="77433" cy="159983"/>
            </a:xfrm>
            <a:custGeom>
              <a:avLst/>
              <a:gdLst/>
              <a:ahLst/>
              <a:cxnLst>
                <a:cxn ang="0">
                  <a:pos x="wd2" y="hd2"/>
                </a:cxn>
                <a:cxn ang="5400000">
                  <a:pos x="wd2" y="hd2"/>
                </a:cxn>
                <a:cxn ang="10800000">
                  <a:pos x="wd2" y="hd2"/>
                </a:cxn>
                <a:cxn ang="16200000">
                  <a:pos x="wd2" y="hd2"/>
                </a:cxn>
              </a:cxnLst>
              <a:rect l="0" t="0" r="r" b="b"/>
              <a:pathLst>
                <a:path w="21600" h="21600" extrusionOk="0">
                  <a:moveTo>
                    <a:pt x="12881" y="7680"/>
                  </a:moveTo>
                  <a:lnTo>
                    <a:pt x="19420" y="7680"/>
                  </a:lnTo>
                  <a:cubicBezTo>
                    <a:pt x="20807" y="7680"/>
                    <a:pt x="21600" y="7680"/>
                    <a:pt x="21600" y="7008"/>
                  </a:cubicBezTo>
                  <a:cubicBezTo>
                    <a:pt x="21600" y="6624"/>
                    <a:pt x="20807" y="6624"/>
                    <a:pt x="19618" y="6624"/>
                  </a:cubicBezTo>
                  <a:lnTo>
                    <a:pt x="13475" y="6624"/>
                  </a:lnTo>
                  <a:cubicBezTo>
                    <a:pt x="16051" y="1824"/>
                    <a:pt x="16250" y="1152"/>
                    <a:pt x="16250" y="960"/>
                  </a:cubicBezTo>
                  <a:cubicBezTo>
                    <a:pt x="16250" y="384"/>
                    <a:pt x="15457" y="0"/>
                    <a:pt x="14268" y="0"/>
                  </a:cubicBezTo>
                  <a:cubicBezTo>
                    <a:pt x="14070" y="0"/>
                    <a:pt x="12088" y="0"/>
                    <a:pt x="11494" y="1248"/>
                  </a:cubicBezTo>
                  <a:lnTo>
                    <a:pt x="8719" y="6624"/>
                  </a:lnTo>
                  <a:lnTo>
                    <a:pt x="2180" y="6624"/>
                  </a:lnTo>
                  <a:cubicBezTo>
                    <a:pt x="793" y="6624"/>
                    <a:pt x="0" y="6624"/>
                    <a:pt x="0" y="7296"/>
                  </a:cubicBezTo>
                  <a:cubicBezTo>
                    <a:pt x="0" y="7680"/>
                    <a:pt x="594" y="7680"/>
                    <a:pt x="1982" y="7680"/>
                  </a:cubicBezTo>
                  <a:lnTo>
                    <a:pt x="8125" y="7680"/>
                  </a:lnTo>
                  <a:cubicBezTo>
                    <a:pt x="3171" y="17280"/>
                    <a:pt x="2774" y="17856"/>
                    <a:pt x="2774" y="18432"/>
                  </a:cubicBezTo>
                  <a:cubicBezTo>
                    <a:pt x="2774" y="20256"/>
                    <a:pt x="5549" y="21600"/>
                    <a:pt x="9314" y="21600"/>
                  </a:cubicBezTo>
                  <a:cubicBezTo>
                    <a:pt x="16448" y="21600"/>
                    <a:pt x="20411" y="16608"/>
                    <a:pt x="20411" y="16416"/>
                  </a:cubicBezTo>
                  <a:cubicBezTo>
                    <a:pt x="20411" y="16032"/>
                    <a:pt x="19817" y="16032"/>
                    <a:pt x="19618" y="16032"/>
                  </a:cubicBezTo>
                  <a:cubicBezTo>
                    <a:pt x="19024" y="16032"/>
                    <a:pt x="18826" y="16128"/>
                    <a:pt x="18628" y="16512"/>
                  </a:cubicBezTo>
                  <a:cubicBezTo>
                    <a:pt x="15457" y="20064"/>
                    <a:pt x="11890" y="20832"/>
                    <a:pt x="9512" y="20832"/>
                  </a:cubicBezTo>
                  <a:cubicBezTo>
                    <a:pt x="7927" y="20832"/>
                    <a:pt x="7332" y="20448"/>
                    <a:pt x="7332" y="19296"/>
                  </a:cubicBezTo>
                  <a:cubicBezTo>
                    <a:pt x="7332" y="18432"/>
                    <a:pt x="7332" y="18240"/>
                    <a:pt x="7728" y="17664"/>
                  </a:cubicBezTo>
                  <a:lnTo>
                    <a:pt x="12881" y="768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0" name="Shape 320"/>
            <p:cNvSpPr/>
            <p:nvPr/>
          </p:nvSpPr>
          <p:spPr>
            <a:xfrm>
              <a:off x="4722812" y="288925"/>
              <a:ext cx="167919"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1" name="Shape 321"/>
            <p:cNvSpPr/>
            <p:nvPr/>
          </p:nvSpPr>
          <p:spPr>
            <a:xfrm>
              <a:off x="4995862" y="310996"/>
              <a:ext cx="153633" cy="12701"/>
            </a:xfrm>
            <a:custGeom>
              <a:avLst/>
              <a:gdLst/>
              <a:ahLst/>
              <a:cxnLst>
                <a:cxn ang="0">
                  <a:pos x="wd2" y="hd2"/>
                </a:cxn>
                <a:cxn ang="5400000">
                  <a:pos x="wd2" y="hd2"/>
                </a:cxn>
                <a:cxn ang="10800000">
                  <a:pos x="wd2" y="hd2"/>
                </a:cxn>
                <a:cxn ang="16200000">
                  <a:pos x="wd2" y="hd2"/>
                </a:cxn>
              </a:cxnLst>
              <a:rect l="0" t="0" r="r" b="b"/>
              <a:pathLst>
                <a:path w="21600" h="21600" extrusionOk="0">
                  <a:moveTo>
                    <a:pt x="20300" y="21600"/>
                  </a:moveTo>
                  <a:cubicBezTo>
                    <a:pt x="20900" y="21600"/>
                    <a:pt x="21600" y="21600"/>
                    <a:pt x="21600" y="11520"/>
                  </a:cubicBezTo>
                  <a:cubicBezTo>
                    <a:pt x="21600" y="0"/>
                    <a:pt x="20900" y="0"/>
                    <a:pt x="20300" y="0"/>
                  </a:cubicBezTo>
                  <a:lnTo>
                    <a:pt x="1200" y="0"/>
                  </a:lnTo>
                  <a:cubicBezTo>
                    <a:pt x="600" y="0"/>
                    <a:pt x="0" y="0"/>
                    <a:pt x="0" y="11520"/>
                  </a:cubicBezTo>
                  <a:cubicBezTo>
                    <a:pt x="0" y="21600"/>
                    <a:pt x="600" y="21600"/>
                    <a:pt x="1200" y="21600"/>
                  </a:cubicBezTo>
                  <a:lnTo>
                    <a:pt x="20300"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2" name="Shape 322"/>
            <p:cNvSpPr/>
            <p:nvPr/>
          </p:nvSpPr>
          <p:spPr>
            <a:xfrm>
              <a:off x="5240337" y="136525"/>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3" name="Shape 323"/>
            <p:cNvSpPr/>
            <p:nvPr/>
          </p:nvSpPr>
          <p:spPr>
            <a:xfrm>
              <a:off x="5183187" y="200025"/>
              <a:ext cx="185382"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4" name="Shape 324"/>
            <p:cNvSpPr/>
            <p:nvPr/>
          </p:nvSpPr>
          <p:spPr>
            <a:xfrm>
              <a:off x="5394325" y="158750"/>
              <a:ext cx="77436" cy="117118"/>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5" name="Shape 325"/>
            <p:cNvSpPr/>
            <p:nvPr/>
          </p:nvSpPr>
          <p:spPr>
            <a:xfrm>
              <a:off x="5395912" y="320675"/>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6" name="Shape 326"/>
            <p:cNvSpPr/>
            <p:nvPr/>
          </p:nvSpPr>
          <p:spPr>
            <a:xfrm>
              <a:off x="556736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33" name="Group 333"/>
          <p:cNvGrpSpPr/>
          <p:nvPr/>
        </p:nvGrpSpPr>
        <p:grpSpPr>
          <a:xfrm>
            <a:off x="2341562" y="6931025"/>
            <a:ext cx="842604" cy="218720"/>
            <a:chOff x="0" y="0"/>
            <a:chExt cx="842603" cy="218719"/>
          </a:xfrm>
        </p:grpSpPr>
        <p:sp>
          <p:nvSpPr>
            <p:cNvPr id="328" name="Shape 328"/>
            <p:cNvSpPr/>
            <p:nvPr/>
          </p:nvSpPr>
          <p:spPr>
            <a:xfrm>
              <a:off x="0" y="0"/>
              <a:ext cx="842604" cy="21236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9" name="Shape 329"/>
            <p:cNvSpPr/>
            <p:nvPr/>
          </p:nvSpPr>
          <p:spPr>
            <a:xfrm>
              <a:off x="12699" y="33337"/>
              <a:ext cx="185383"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0" name="Shape 330"/>
            <p:cNvSpPr/>
            <p:nvPr/>
          </p:nvSpPr>
          <p:spPr>
            <a:xfrm>
              <a:off x="223837" y="0"/>
              <a:ext cx="129819" cy="129819"/>
            </a:xfrm>
            <a:custGeom>
              <a:avLst/>
              <a:gdLst/>
              <a:ahLst/>
              <a:cxnLst>
                <a:cxn ang="0">
                  <a:pos x="wd2" y="hd2"/>
                </a:cxn>
                <a:cxn ang="5400000">
                  <a:pos x="wd2" y="hd2"/>
                </a:cxn>
                <a:cxn ang="10800000">
                  <a:pos x="wd2" y="hd2"/>
                </a:cxn>
                <a:cxn ang="16200000">
                  <a:pos x="wd2" y="hd2"/>
                </a:cxn>
              </a:cxnLst>
              <a:rect l="0" t="0" r="r" b="b"/>
              <a:pathLst>
                <a:path w="21600" h="21600" extrusionOk="0">
                  <a:moveTo>
                    <a:pt x="11512" y="11512"/>
                  </a:moveTo>
                  <a:lnTo>
                    <a:pt x="20532" y="11512"/>
                  </a:lnTo>
                  <a:cubicBezTo>
                    <a:pt x="20888" y="11512"/>
                    <a:pt x="21600" y="11512"/>
                    <a:pt x="21600" y="10800"/>
                  </a:cubicBezTo>
                  <a:cubicBezTo>
                    <a:pt x="21600" y="10088"/>
                    <a:pt x="20888" y="10088"/>
                    <a:pt x="20532" y="10088"/>
                  </a:cubicBezTo>
                  <a:lnTo>
                    <a:pt x="11512" y="10088"/>
                  </a:lnTo>
                  <a:lnTo>
                    <a:pt x="11512" y="1068"/>
                  </a:lnTo>
                  <a:cubicBezTo>
                    <a:pt x="11512" y="712"/>
                    <a:pt x="11512" y="0"/>
                    <a:pt x="10800" y="0"/>
                  </a:cubicBezTo>
                  <a:cubicBezTo>
                    <a:pt x="10088" y="0"/>
                    <a:pt x="10088" y="712"/>
                    <a:pt x="10088" y="1068"/>
                  </a:cubicBezTo>
                  <a:lnTo>
                    <a:pt x="10088" y="10088"/>
                  </a:lnTo>
                  <a:lnTo>
                    <a:pt x="1068" y="10088"/>
                  </a:lnTo>
                  <a:cubicBezTo>
                    <a:pt x="712" y="10088"/>
                    <a:pt x="0" y="10088"/>
                    <a:pt x="0" y="10800"/>
                  </a:cubicBezTo>
                  <a:cubicBezTo>
                    <a:pt x="0" y="11512"/>
                    <a:pt x="712" y="11512"/>
                    <a:pt x="1068" y="11512"/>
                  </a:cubicBezTo>
                  <a:lnTo>
                    <a:pt x="10088" y="11512"/>
                  </a:lnTo>
                  <a:lnTo>
                    <a:pt x="10088" y="20532"/>
                  </a:lnTo>
                  <a:cubicBezTo>
                    <a:pt x="10088" y="20888"/>
                    <a:pt x="10088" y="21600"/>
                    <a:pt x="10800" y="21600"/>
                  </a:cubicBezTo>
                  <a:cubicBezTo>
                    <a:pt x="11512" y="21600"/>
                    <a:pt x="11512" y="21007"/>
                    <a:pt x="11512" y="20532"/>
                  </a:cubicBezTo>
                  <a:lnTo>
                    <a:pt x="11512" y="1151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1" name="Shape 331"/>
            <p:cNvSpPr/>
            <p:nvPr/>
          </p:nvSpPr>
          <p:spPr>
            <a:xfrm>
              <a:off x="463550" y="120650"/>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2" name="Shape 332"/>
            <p:cNvSpPr/>
            <p:nvPr/>
          </p:nvSpPr>
          <p:spPr>
            <a:xfrm>
              <a:off x="727075" y="46037"/>
              <a:ext cx="106007" cy="172683"/>
            </a:xfrm>
            <a:custGeom>
              <a:avLst/>
              <a:gdLst/>
              <a:ahLst/>
              <a:cxnLst>
                <a:cxn ang="0">
                  <a:pos x="wd2" y="hd2"/>
                </a:cxn>
                <a:cxn ang="5400000">
                  <a:pos x="wd2" y="hd2"/>
                </a:cxn>
                <a:cxn ang="10800000">
                  <a:pos x="wd2" y="hd2"/>
                </a:cxn>
                <a:cxn ang="16200000">
                  <a:pos x="wd2" y="hd2"/>
                </a:cxn>
              </a:cxnLst>
              <a:rect l="0" t="0" r="r" b="b"/>
              <a:pathLst>
                <a:path w="21600" h="21600" extrusionOk="0">
                  <a:moveTo>
                    <a:pt x="21600" y="10844"/>
                  </a:moveTo>
                  <a:cubicBezTo>
                    <a:pt x="21600" y="8356"/>
                    <a:pt x="21310" y="5867"/>
                    <a:pt x="19570" y="3556"/>
                  </a:cubicBezTo>
                  <a:cubicBezTo>
                    <a:pt x="17251" y="533"/>
                    <a:pt x="13047" y="0"/>
                    <a:pt x="10872" y="0"/>
                  </a:cubicBezTo>
                  <a:cubicBezTo>
                    <a:pt x="7683" y="0"/>
                    <a:pt x="4059" y="800"/>
                    <a:pt x="1885" y="3733"/>
                  </a:cubicBezTo>
                  <a:cubicBezTo>
                    <a:pt x="290" y="5867"/>
                    <a:pt x="0" y="8356"/>
                    <a:pt x="0" y="10844"/>
                  </a:cubicBezTo>
                  <a:cubicBezTo>
                    <a:pt x="0" y="13244"/>
                    <a:pt x="145" y="16000"/>
                    <a:pt x="2319" y="18400"/>
                  </a:cubicBezTo>
                  <a:cubicBezTo>
                    <a:pt x="4494" y="20978"/>
                    <a:pt x="8263" y="21600"/>
                    <a:pt x="10728" y="21600"/>
                  </a:cubicBezTo>
                  <a:cubicBezTo>
                    <a:pt x="13482" y="21600"/>
                    <a:pt x="17396" y="20889"/>
                    <a:pt x="19715" y="17956"/>
                  </a:cubicBezTo>
                  <a:cubicBezTo>
                    <a:pt x="21310" y="15822"/>
                    <a:pt x="21600" y="13333"/>
                    <a:pt x="21600" y="10844"/>
                  </a:cubicBezTo>
                  <a:close/>
                  <a:moveTo>
                    <a:pt x="10728" y="20889"/>
                  </a:moveTo>
                  <a:cubicBezTo>
                    <a:pt x="8843" y="20889"/>
                    <a:pt x="5799" y="20089"/>
                    <a:pt x="4784" y="17067"/>
                  </a:cubicBezTo>
                  <a:cubicBezTo>
                    <a:pt x="4204" y="15200"/>
                    <a:pt x="4204" y="12356"/>
                    <a:pt x="4204" y="10489"/>
                  </a:cubicBezTo>
                  <a:cubicBezTo>
                    <a:pt x="4204" y="8444"/>
                    <a:pt x="4204" y="6400"/>
                    <a:pt x="4639" y="4711"/>
                  </a:cubicBezTo>
                  <a:cubicBezTo>
                    <a:pt x="5654" y="978"/>
                    <a:pt x="9423" y="711"/>
                    <a:pt x="10728" y="711"/>
                  </a:cubicBezTo>
                  <a:cubicBezTo>
                    <a:pt x="12467" y="711"/>
                    <a:pt x="15801" y="1244"/>
                    <a:pt x="16816" y="4356"/>
                  </a:cubicBezTo>
                  <a:cubicBezTo>
                    <a:pt x="17396" y="6133"/>
                    <a:pt x="17396" y="8533"/>
                    <a:pt x="17396" y="10489"/>
                  </a:cubicBezTo>
                  <a:cubicBezTo>
                    <a:pt x="17396" y="12800"/>
                    <a:pt x="17396" y="14933"/>
                    <a:pt x="16816" y="16978"/>
                  </a:cubicBezTo>
                  <a:cubicBezTo>
                    <a:pt x="15946" y="19911"/>
                    <a:pt x="13047" y="20889"/>
                    <a:pt x="10728" y="20889"/>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38" name="Group 338"/>
          <p:cNvGrpSpPr/>
          <p:nvPr/>
        </p:nvGrpSpPr>
        <p:grpSpPr>
          <a:xfrm>
            <a:off x="7050087" y="4846637"/>
            <a:ext cx="426680" cy="210784"/>
            <a:chOff x="0" y="0"/>
            <a:chExt cx="426678" cy="210782"/>
          </a:xfrm>
        </p:grpSpPr>
        <p:sp>
          <p:nvSpPr>
            <p:cNvPr id="334" name="Shape 334"/>
            <p:cNvSpPr/>
            <p:nvPr/>
          </p:nvSpPr>
          <p:spPr>
            <a:xfrm>
              <a:off x="0" y="0"/>
              <a:ext cx="426679" cy="210780"/>
            </a:xfrm>
            <a:custGeom>
              <a:avLst/>
              <a:gdLst/>
              <a:ahLst/>
              <a:cxnLst>
                <a:cxn ang="0">
                  <a:pos x="wd2" y="hd2"/>
                </a:cxn>
                <a:cxn ang="5400000">
                  <a:pos x="wd2" y="hd2"/>
                </a:cxn>
                <a:cxn ang="10800000">
                  <a:pos x="wd2" y="hd2"/>
                </a:cxn>
                <a:cxn ang="16200000">
                  <a:pos x="wd2" y="hd2"/>
                </a:cxn>
              </a:cxnLst>
              <a:rect l="0" t="0" r="r" b="b"/>
              <a:pathLst>
                <a:path w="21600" h="21600" extrusionOk="0">
                  <a:moveTo>
                    <a:pt x="10818" y="21600"/>
                  </a:moveTo>
                  <a:lnTo>
                    <a:pt x="0" y="21600"/>
                  </a:lnTo>
                  <a:lnTo>
                    <a:pt x="0" y="0"/>
                  </a:lnTo>
                  <a:lnTo>
                    <a:pt x="21600" y="0"/>
                  </a:lnTo>
                  <a:lnTo>
                    <a:pt x="21600" y="21600"/>
                  </a:lnTo>
                  <a:lnTo>
                    <a:pt x="10818"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5" name="Shape 335"/>
            <p:cNvSpPr/>
            <p:nvPr/>
          </p:nvSpPr>
          <p:spPr>
            <a:xfrm>
              <a:off x="9524" y="0"/>
              <a:ext cx="180618" cy="172680"/>
            </a:xfrm>
            <a:custGeom>
              <a:avLst/>
              <a:gdLst/>
              <a:ahLst/>
              <a:cxnLst>
                <a:cxn ang="0">
                  <a:pos x="wd2" y="hd2"/>
                </a:cxn>
                <a:cxn ang="5400000">
                  <a:pos x="wd2" y="hd2"/>
                </a:cxn>
                <a:cxn ang="10800000">
                  <a:pos x="wd2" y="hd2"/>
                </a:cxn>
                <a:cxn ang="16200000">
                  <a:pos x="wd2" y="hd2"/>
                </a:cxn>
              </a:cxnLst>
              <a:rect l="0" t="0" r="r" b="b"/>
              <a:pathLst>
                <a:path w="21600" h="21600" extrusionOk="0">
                  <a:moveTo>
                    <a:pt x="7971" y="11651"/>
                  </a:moveTo>
                  <a:lnTo>
                    <a:pt x="13114" y="11651"/>
                  </a:lnTo>
                  <a:cubicBezTo>
                    <a:pt x="17400" y="11651"/>
                    <a:pt x="21600" y="8335"/>
                    <a:pt x="21600" y="4750"/>
                  </a:cubicBezTo>
                  <a:cubicBezTo>
                    <a:pt x="21600" y="2330"/>
                    <a:pt x="19629" y="0"/>
                    <a:pt x="15600" y="0"/>
                  </a:cubicBezTo>
                  <a:lnTo>
                    <a:pt x="5829" y="0"/>
                  </a:lnTo>
                  <a:cubicBezTo>
                    <a:pt x="5229" y="0"/>
                    <a:pt x="4971" y="0"/>
                    <a:pt x="4971" y="627"/>
                  </a:cubicBezTo>
                  <a:cubicBezTo>
                    <a:pt x="4971" y="986"/>
                    <a:pt x="5229" y="986"/>
                    <a:pt x="5829" y="986"/>
                  </a:cubicBezTo>
                  <a:cubicBezTo>
                    <a:pt x="6171" y="986"/>
                    <a:pt x="6771" y="986"/>
                    <a:pt x="7114" y="1076"/>
                  </a:cubicBezTo>
                  <a:cubicBezTo>
                    <a:pt x="7629" y="1076"/>
                    <a:pt x="7800" y="1165"/>
                    <a:pt x="7800" y="1524"/>
                  </a:cubicBezTo>
                  <a:cubicBezTo>
                    <a:pt x="7800" y="1703"/>
                    <a:pt x="7714" y="1793"/>
                    <a:pt x="7629" y="2151"/>
                  </a:cubicBezTo>
                  <a:lnTo>
                    <a:pt x="3600" y="19180"/>
                  </a:lnTo>
                  <a:cubicBezTo>
                    <a:pt x="3257" y="20345"/>
                    <a:pt x="3257" y="20614"/>
                    <a:pt x="857" y="20614"/>
                  </a:cubicBezTo>
                  <a:cubicBezTo>
                    <a:pt x="343" y="20614"/>
                    <a:pt x="0" y="20614"/>
                    <a:pt x="0" y="21241"/>
                  </a:cubicBezTo>
                  <a:cubicBezTo>
                    <a:pt x="0" y="21600"/>
                    <a:pt x="343" y="21600"/>
                    <a:pt x="429" y="21600"/>
                  </a:cubicBezTo>
                  <a:cubicBezTo>
                    <a:pt x="1286" y="21600"/>
                    <a:pt x="3429" y="21510"/>
                    <a:pt x="4286" y="21510"/>
                  </a:cubicBezTo>
                  <a:cubicBezTo>
                    <a:pt x="4971" y="21510"/>
                    <a:pt x="5571" y="21510"/>
                    <a:pt x="6257" y="21510"/>
                  </a:cubicBezTo>
                  <a:cubicBezTo>
                    <a:pt x="6857" y="21510"/>
                    <a:pt x="7543" y="21600"/>
                    <a:pt x="8229" y="21600"/>
                  </a:cubicBezTo>
                  <a:cubicBezTo>
                    <a:pt x="8400" y="21600"/>
                    <a:pt x="8829" y="21600"/>
                    <a:pt x="8829" y="20973"/>
                  </a:cubicBezTo>
                  <a:cubicBezTo>
                    <a:pt x="8829" y="20614"/>
                    <a:pt x="8571" y="20614"/>
                    <a:pt x="7971" y="20614"/>
                  </a:cubicBezTo>
                  <a:cubicBezTo>
                    <a:pt x="6857" y="20614"/>
                    <a:pt x="6000" y="20614"/>
                    <a:pt x="6000" y="20076"/>
                  </a:cubicBezTo>
                  <a:cubicBezTo>
                    <a:pt x="6000" y="19897"/>
                    <a:pt x="6086" y="19718"/>
                    <a:pt x="6086" y="19539"/>
                  </a:cubicBezTo>
                  <a:lnTo>
                    <a:pt x="7971" y="11651"/>
                  </a:lnTo>
                  <a:close/>
                  <a:moveTo>
                    <a:pt x="10114" y="2151"/>
                  </a:moveTo>
                  <a:cubicBezTo>
                    <a:pt x="10371" y="1076"/>
                    <a:pt x="10457" y="986"/>
                    <a:pt x="11743" y="986"/>
                  </a:cubicBezTo>
                  <a:lnTo>
                    <a:pt x="14657" y="986"/>
                  </a:lnTo>
                  <a:cubicBezTo>
                    <a:pt x="17143" y="986"/>
                    <a:pt x="18771" y="1793"/>
                    <a:pt x="18771" y="4033"/>
                  </a:cubicBezTo>
                  <a:cubicBezTo>
                    <a:pt x="18771" y="5288"/>
                    <a:pt x="18171" y="7977"/>
                    <a:pt x="16971" y="9142"/>
                  </a:cubicBezTo>
                  <a:cubicBezTo>
                    <a:pt x="15514" y="10576"/>
                    <a:pt x="13629" y="10755"/>
                    <a:pt x="12343" y="10755"/>
                  </a:cubicBezTo>
                  <a:lnTo>
                    <a:pt x="8057" y="10755"/>
                  </a:lnTo>
                  <a:lnTo>
                    <a:pt x="10114" y="215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6" name="Shape 336"/>
            <p:cNvSpPr/>
            <p:nvPr/>
          </p:nvSpPr>
          <p:spPr>
            <a:xfrm>
              <a:off x="174625" y="87312"/>
              <a:ext cx="94899" cy="123471"/>
            </a:xfrm>
            <a:custGeom>
              <a:avLst/>
              <a:gdLst/>
              <a:ahLst/>
              <a:cxnLst>
                <a:cxn ang="0">
                  <a:pos x="wd2" y="hd2"/>
                </a:cxn>
                <a:cxn ang="5400000">
                  <a:pos x="wd2" y="hd2"/>
                </a:cxn>
                <a:cxn ang="10800000">
                  <a:pos x="wd2" y="hd2"/>
                </a:cxn>
                <a:cxn ang="16200000">
                  <a:pos x="wd2" y="hd2"/>
                </a:cxn>
              </a:cxnLst>
              <a:rect l="0" t="0" r="r" b="b"/>
              <a:pathLst>
                <a:path w="21600" h="21600" extrusionOk="0">
                  <a:moveTo>
                    <a:pt x="9440" y="869"/>
                  </a:moveTo>
                  <a:cubicBezTo>
                    <a:pt x="9440" y="869"/>
                    <a:pt x="9600" y="497"/>
                    <a:pt x="9600" y="372"/>
                  </a:cubicBezTo>
                  <a:cubicBezTo>
                    <a:pt x="9600" y="248"/>
                    <a:pt x="9440" y="0"/>
                    <a:pt x="8960" y="0"/>
                  </a:cubicBezTo>
                  <a:cubicBezTo>
                    <a:pt x="8160" y="0"/>
                    <a:pt x="4800" y="248"/>
                    <a:pt x="3840" y="248"/>
                  </a:cubicBezTo>
                  <a:cubicBezTo>
                    <a:pt x="3520" y="372"/>
                    <a:pt x="3040" y="372"/>
                    <a:pt x="3040" y="993"/>
                  </a:cubicBezTo>
                  <a:cubicBezTo>
                    <a:pt x="3040" y="1490"/>
                    <a:pt x="3520" y="1490"/>
                    <a:pt x="4000" y="1490"/>
                  </a:cubicBezTo>
                  <a:cubicBezTo>
                    <a:pt x="5920" y="1490"/>
                    <a:pt x="5920" y="1614"/>
                    <a:pt x="5920" y="1862"/>
                  </a:cubicBezTo>
                  <a:cubicBezTo>
                    <a:pt x="5920" y="2110"/>
                    <a:pt x="5920" y="2359"/>
                    <a:pt x="5760" y="2607"/>
                  </a:cubicBezTo>
                  <a:lnTo>
                    <a:pt x="160" y="19986"/>
                  </a:lnTo>
                  <a:cubicBezTo>
                    <a:pt x="0" y="20483"/>
                    <a:pt x="0" y="20607"/>
                    <a:pt x="0" y="20607"/>
                  </a:cubicBezTo>
                  <a:cubicBezTo>
                    <a:pt x="0" y="21103"/>
                    <a:pt x="480" y="21600"/>
                    <a:pt x="1280" y="21600"/>
                  </a:cubicBezTo>
                  <a:cubicBezTo>
                    <a:pt x="1760" y="21600"/>
                    <a:pt x="2560" y="21476"/>
                    <a:pt x="3040" y="20855"/>
                  </a:cubicBezTo>
                  <a:cubicBezTo>
                    <a:pt x="3040" y="20607"/>
                    <a:pt x="3520" y="19490"/>
                    <a:pt x="3680" y="18869"/>
                  </a:cubicBezTo>
                  <a:lnTo>
                    <a:pt x="4640" y="16138"/>
                  </a:lnTo>
                  <a:cubicBezTo>
                    <a:pt x="4640" y="15641"/>
                    <a:pt x="5120" y="14524"/>
                    <a:pt x="5120" y="14028"/>
                  </a:cubicBezTo>
                  <a:cubicBezTo>
                    <a:pt x="5600" y="12910"/>
                    <a:pt x="5600" y="12910"/>
                    <a:pt x="6400" y="11917"/>
                  </a:cubicBezTo>
                  <a:cubicBezTo>
                    <a:pt x="7680" y="10428"/>
                    <a:pt x="9600" y="8690"/>
                    <a:pt x="12800" y="8690"/>
                  </a:cubicBezTo>
                  <a:cubicBezTo>
                    <a:pt x="14880" y="8690"/>
                    <a:pt x="15040" y="10055"/>
                    <a:pt x="15040" y="10800"/>
                  </a:cubicBezTo>
                  <a:cubicBezTo>
                    <a:pt x="15040" y="12662"/>
                    <a:pt x="13440" y="16014"/>
                    <a:pt x="12800" y="17379"/>
                  </a:cubicBezTo>
                  <a:cubicBezTo>
                    <a:pt x="12320" y="18124"/>
                    <a:pt x="12160" y="18497"/>
                    <a:pt x="12160" y="18993"/>
                  </a:cubicBezTo>
                  <a:cubicBezTo>
                    <a:pt x="12160" y="20607"/>
                    <a:pt x="13920" y="21600"/>
                    <a:pt x="15840" y="21600"/>
                  </a:cubicBezTo>
                  <a:cubicBezTo>
                    <a:pt x="19840" y="21600"/>
                    <a:pt x="21600" y="17379"/>
                    <a:pt x="21600" y="16883"/>
                  </a:cubicBezTo>
                  <a:cubicBezTo>
                    <a:pt x="21600" y="16510"/>
                    <a:pt x="21120" y="16510"/>
                    <a:pt x="20960" y="16510"/>
                  </a:cubicBezTo>
                  <a:cubicBezTo>
                    <a:pt x="20480" y="16510"/>
                    <a:pt x="20320" y="16759"/>
                    <a:pt x="20160" y="17007"/>
                  </a:cubicBezTo>
                  <a:cubicBezTo>
                    <a:pt x="19360" y="19490"/>
                    <a:pt x="17600" y="20731"/>
                    <a:pt x="16000" y="20731"/>
                  </a:cubicBezTo>
                  <a:cubicBezTo>
                    <a:pt x="15200" y="20731"/>
                    <a:pt x="15040" y="20359"/>
                    <a:pt x="15040" y="19738"/>
                  </a:cubicBezTo>
                  <a:cubicBezTo>
                    <a:pt x="15040" y="18993"/>
                    <a:pt x="15200" y="18621"/>
                    <a:pt x="16000" y="17255"/>
                  </a:cubicBezTo>
                  <a:cubicBezTo>
                    <a:pt x="16480" y="16262"/>
                    <a:pt x="18080" y="13034"/>
                    <a:pt x="18080" y="11297"/>
                  </a:cubicBezTo>
                  <a:cubicBezTo>
                    <a:pt x="18080" y="10800"/>
                    <a:pt x="18080" y="9434"/>
                    <a:pt x="16640" y="8566"/>
                  </a:cubicBezTo>
                  <a:cubicBezTo>
                    <a:pt x="15840" y="8193"/>
                    <a:pt x="14720" y="7821"/>
                    <a:pt x="12960" y="7821"/>
                  </a:cubicBezTo>
                  <a:cubicBezTo>
                    <a:pt x="9920" y="7821"/>
                    <a:pt x="7840" y="9062"/>
                    <a:pt x="6400" y="10303"/>
                  </a:cubicBezTo>
                  <a:lnTo>
                    <a:pt x="9440" y="86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7" name="Shape 337"/>
            <p:cNvSpPr/>
            <p:nvPr/>
          </p:nvSpPr>
          <p:spPr>
            <a:xfrm>
              <a:off x="288925" y="92074"/>
              <a:ext cx="131408" cy="118709"/>
            </a:xfrm>
            <a:custGeom>
              <a:avLst/>
              <a:gdLst/>
              <a:ahLst/>
              <a:cxnLst>
                <a:cxn ang="0">
                  <a:pos x="wd2" y="hd2"/>
                </a:cxn>
                <a:cxn ang="5400000">
                  <a:pos x="wd2" y="hd2"/>
                </a:cxn>
                <a:cxn ang="10800000">
                  <a:pos x="wd2" y="hd2"/>
                </a:cxn>
                <a:cxn ang="16200000">
                  <a:pos x="wd2" y="hd2"/>
                </a:cxn>
              </a:cxnLst>
              <a:rect l="0" t="0" r="r" b="b"/>
              <a:pathLst>
                <a:path w="21600" h="21600" extrusionOk="0">
                  <a:moveTo>
                    <a:pt x="12843" y="2328"/>
                  </a:moveTo>
                  <a:cubicBezTo>
                    <a:pt x="12960" y="1293"/>
                    <a:pt x="13077" y="1293"/>
                    <a:pt x="13661" y="1164"/>
                  </a:cubicBezTo>
                  <a:cubicBezTo>
                    <a:pt x="13777" y="1164"/>
                    <a:pt x="14828" y="1164"/>
                    <a:pt x="15412" y="1164"/>
                  </a:cubicBezTo>
                  <a:cubicBezTo>
                    <a:pt x="17163" y="1164"/>
                    <a:pt x="17981" y="1164"/>
                    <a:pt x="18681" y="1423"/>
                  </a:cubicBezTo>
                  <a:cubicBezTo>
                    <a:pt x="19965" y="1811"/>
                    <a:pt x="19965" y="2846"/>
                    <a:pt x="19965" y="3880"/>
                  </a:cubicBezTo>
                  <a:cubicBezTo>
                    <a:pt x="19965" y="4398"/>
                    <a:pt x="19965" y="4915"/>
                    <a:pt x="19849" y="6467"/>
                  </a:cubicBezTo>
                  <a:lnTo>
                    <a:pt x="19732" y="6855"/>
                  </a:lnTo>
                  <a:cubicBezTo>
                    <a:pt x="19732" y="7243"/>
                    <a:pt x="19965" y="7372"/>
                    <a:pt x="20199" y="7372"/>
                  </a:cubicBezTo>
                  <a:cubicBezTo>
                    <a:pt x="20666" y="7372"/>
                    <a:pt x="20783" y="7114"/>
                    <a:pt x="20783" y="6596"/>
                  </a:cubicBezTo>
                  <a:lnTo>
                    <a:pt x="21600" y="388"/>
                  </a:lnTo>
                  <a:cubicBezTo>
                    <a:pt x="21600" y="0"/>
                    <a:pt x="21250" y="0"/>
                    <a:pt x="20666" y="0"/>
                  </a:cubicBezTo>
                  <a:lnTo>
                    <a:pt x="2919" y="0"/>
                  </a:lnTo>
                  <a:cubicBezTo>
                    <a:pt x="2218" y="0"/>
                    <a:pt x="2218" y="0"/>
                    <a:pt x="1985" y="647"/>
                  </a:cubicBezTo>
                  <a:lnTo>
                    <a:pt x="117" y="6338"/>
                  </a:lnTo>
                  <a:cubicBezTo>
                    <a:pt x="117" y="6467"/>
                    <a:pt x="0" y="6726"/>
                    <a:pt x="0" y="6855"/>
                  </a:cubicBezTo>
                  <a:cubicBezTo>
                    <a:pt x="0" y="6984"/>
                    <a:pt x="0" y="7372"/>
                    <a:pt x="467" y="7372"/>
                  </a:cubicBezTo>
                  <a:cubicBezTo>
                    <a:pt x="817" y="7372"/>
                    <a:pt x="934" y="7243"/>
                    <a:pt x="1051" y="6596"/>
                  </a:cubicBezTo>
                  <a:cubicBezTo>
                    <a:pt x="2802" y="1423"/>
                    <a:pt x="3736" y="1164"/>
                    <a:pt x="8173" y="1164"/>
                  </a:cubicBezTo>
                  <a:lnTo>
                    <a:pt x="9341" y="1164"/>
                  </a:lnTo>
                  <a:cubicBezTo>
                    <a:pt x="10158" y="1164"/>
                    <a:pt x="10275" y="1164"/>
                    <a:pt x="10275" y="1423"/>
                  </a:cubicBezTo>
                  <a:cubicBezTo>
                    <a:pt x="10275" y="1552"/>
                    <a:pt x="10275" y="1681"/>
                    <a:pt x="10158" y="2199"/>
                  </a:cubicBezTo>
                  <a:lnTo>
                    <a:pt x="6305" y="19013"/>
                  </a:lnTo>
                  <a:cubicBezTo>
                    <a:pt x="6071" y="20177"/>
                    <a:pt x="5955" y="20436"/>
                    <a:pt x="2919" y="20436"/>
                  </a:cubicBezTo>
                  <a:cubicBezTo>
                    <a:pt x="1868" y="20436"/>
                    <a:pt x="1635" y="20436"/>
                    <a:pt x="1635" y="21212"/>
                  </a:cubicBezTo>
                  <a:cubicBezTo>
                    <a:pt x="1635" y="21341"/>
                    <a:pt x="1635" y="21600"/>
                    <a:pt x="2102" y="21600"/>
                  </a:cubicBezTo>
                  <a:cubicBezTo>
                    <a:pt x="2919" y="21600"/>
                    <a:pt x="3736" y="21600"/>
                    <a:pt x="4554" y="21600"/>
                  </a:cubicBezTo>
                  <a:cubicBezTo>
                    <a:pt x="5371" y="21600"/>
                    <a:pt x="6305" y="21471"/>
                    <a:pt x="7122" y="21471"/>
                  </a:cubicBezTo>
                  <a:cubicBezTo>
                    <a:pt x="7939" y="21471"/>
                    <a:pt x="8874" y="21471"/>
                    <a:pt x="9691" y="21600"/>
                  </a:cubicBezTo>
                  <a:cubicBezTo>
                    <a:pt x="10508" y="21600"/>
                    <a:pt x="11325" y="21600"/>
                    <a:pt x="12143" y="21600"/>
                  </a:cubicBezTo>
                  <a:cubicBezTo>
                    <a:pt x="12376" y="21600"/>
                    <a:pt x="12726" y="21600"/>
                    <a:pt x="12726" y="20953"/>
                  </a:cubicBezTo>
                  <a:cubicBezTo>
                    <a:pt x="12726" y="20436"/>
                    <a:pt x="12493" y="20436"/>
                    <a:pt x="11559" y="20436"/>
                  </a:cubicBezTo>
                  <a:cubicBezTo>
                    <a:pt x="10975" y="20436"/>
                    <a:pt x="10508" y="20436"/>
                    <a:pt x="9924" y="20436"/>
                  </a:cubicBezTo>
                  <a:cubicBezTo>
                    <a:pt x="8874" y="20307"/>
                    <a:pt x="8874" y="20177"/>
                    <a:pt x="8874" y="19789"/>
                  </a:cubicBezTo>
                  <a:cubicBezTo>
                    <a:pt x="8874" y="19531"/>
                    <a:pt x="8874" y="19531"/>
                    <a:pt x="8990" y="19143"/>
                  </a:cubicBezTo>
                  <a:lnTo>
                    <a:pt x="12843" y="232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71" name="Group 371"/>
          <p:cNvGrpSpPr/>
          <p:nvPr/>
        </p:nvGrpSpPr>
        <p:grpSpPr>
          <a:xfrm>
            <a:off x="7485242" y="6064799"/>
            <a:ext cx="3561991" cy="561617"/>
            <a:chOff x="0" y="0"/>
            <a:chExt cx="3561990" cy="561615"/>
          </a:xfrm>
        </p:grpSpPr>
        <p:sp>
          <p:nvSpPr>
            <p:cNvPr id="339" name="Shape 339"/>
            <p:cNvSpPr/>
            <p:nvPr/>
          </p:nvSpPr>
          <p:spPr>
            <a:xfrm>
              <a:off x="0" y="0"/>
              <a:ext cx="3561991" cy="5600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0" name="Shape 340"/>
            <p:cNvSpPr/>
            <p:nvPr/>
          </p:nvSpPr>
          <p:spPr>
            <a:xfrm>
              <a:off x="76200" y="107950"/>
              <a:ext cx="83783" cy="23468"/>
            </a:xfrm>
            <a:custGeom>
              <a:avLst/>
              <a:gdLst/>
              <a:ahLst/>
              <a:cxnLst>
                <a:cxn ang="0">
                  <a:pos x="wd2" y="hd2"/>
                </a:cxn>
                <a:cxn ang="5400000">
                  <a:pos x="wd2" y="hd2"/>
                </a:cxn>
                <a:cxn ang="10800000">
                  <a:pos x="wd2" y="hd2"/>
                </a:cxn>
                <a:cxn ang="16200000">
                  <a:pos x="wd2" y="hd2"/>
                </a:cxn>
              </a:cxnLst>
              <a:rect l="0" t="0" r="r" b="b"/>
              <a:pathLst>
                <a:path w="21600" h="21600" extrusionOk="0">
                  <a:moveTo>
                    <a:pt x="21600" y="3176"/>
                  </a:moveTo>
                  <a:lnTo>
                    <a:pt x="20502" y="0"/>
                  </a:lnTo>
                  <a:cubicBezTo>
                    <a:pt x="20502" y="0"/>
                    <a:pt x="18122" y="10800"/>
                    <a:pt x="15193" y="10800"/>
                  </a:cubicBezTo>
                  <a:cubicBezTo>
                    <a:pt x="13729" y="10800"/>
                    <a:pt x="12081" y="7624"/>
                    <a:pt x="10983" y="5082"/>
                  </a:cubicBezTo>
                  <a:cubicBezTo>
                    <a:pt x="9336" y="1906"/>
                    <a:pt x="8054" y="0"/>
                    <a:pt x="6956" y="0"/>
                  </a:cubicBezTo>
                  <a:cubicBezTo>
                    <a:pt x="4576" y="0"/>
                    <a:pt x="3295" y="5082"/>
                    <a:pt x="0" y="17788"/>
                  </a:cubicBezTo>
                  <a:lnTo>
                    <a:pt x="1098" y="21600"/>
                  </a:lnTo>
                  <a:cubicBezTo>
                    <a:pt x="1098" y="20965"/>
                    <a:pt x="3478" y="10165"/>
                    <a:pt x="6407" y="10165"/>
                  </a:cubicBezTo>
                  <a:cubicBezTo>
                    <a:pt x="7871" y="10165"/>
                    <a:pt x="9519" y="13976"/>
                    <a:pt x="10617" y="15882"/>
                  </a:cubicBezTo>
                  <a:cubicBezTo>
                    <a:pt x="12264" y="19694"/>
                    <a:pt x="13546" y="21600"/>
                    <a:pt x="14644" y="21600"/>
                  </a:cubicBezTo>
                  <a:cubicBezTo>
                    <a:pt x="17024" y="21600"/>
                    <a:pt x="18305" y="16518"/>
                    <a:pt x="21600" y="317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1" name="Shape 341"/>
            <p:cNvSpPr/>
            <p:nvPr/>
          </p:nvSpPr>
          <p:spPr>
            <a:xfrm>
              <a:off x="14287" y="165100"/>
              <a:ext cx="125058" cy="229830"/>
            </a:xfrm>
            <a:custGeom>
              <a:avLst/>
              <a:gdLst/>
              <a:ahLst/>
              <a:cxnLst>
                <a:cxn ang="0">
                  <a:pos x="wd2" y="hd2"/>
                </a:cxn>
                <a:cxn ang="5400000">
                  <a:pos x="wd2" y="hd2"/>
                </a:cxn>
                <a:cxn ang="10800000">
                  <a:pos x="wd2" y="hd2"/>
                </a:cxn>
                <a:cxn ang="16200000">
                  <a:pos x="wd2" y="hd2"/>
                </a:cxn>
              </a:cxnLst>
              <a:rect l="0" t="0" r="r" b="b"/>
              <a:pathLst>
                <a:path w="21600" h="21600" extrusionOk="0">
                  <a:moveTo>
                    <a:pt x="13623" y="7267"/>
                  </a:moveTo>
                  <a:lnTo>
                    <a:pt x="17305" y="7267"/>
                  </a:lnTo>
                  <a:cubicBezTo>
                    <a:pt x="18164" y="7267"/>
                    <a:pt x="18655" y="7267"/>
                    <a:pt x="18655" y="6729"/>
                  </a:cubicBezTo>
                  <a:cubicBezTo>
                    <a:pt x="18655" y="6527"/>
                    <a:pt x="18164" y="6527"/>
                    <a:pt x="17427" y="6527"/>
                  </a:cubicBezTo>
                  <a:lnTo>
                    <a:pt x="13868" y="6527"/>
                  </a:lnTo>
                  <a:lnTo>
                    <a:pt x="14850" y="3768"/>
                  </a:lnTo>
                  <a:cubicBezTo>
                    <a:pt x="14973" y="3297"/>
                    <a:pt x="15586" y="1615"/>
                    <a:pt x="15832" y="1346"/>
                  </a:cubicBezTo>
                  <a:cubicBezTo>
                    <a:pt x="16200" y="875"/>
                    <a:pt x="16936" y="538"/>
                    <a:pt x="17918" y="538"/>
                  </a:cubicBezTo>
                  <a:cubicBezTo>
                    <a:pt x="18041" y="538"/>
                    <a:pt x="19145" y="538"/>
                    <a:pt x="20005" y="942"/>
                  </a:cubicBezTo>
                  <a:cubicBezTo>
                    <a:pt x="18041" y="1077"/>
                    <a:pt x="17673" y="1884"/>
                    <a:pt x="17673" y="2221"/>
                  </a:cubicBezTo>
                  <a:cubicBezTo>
                    <a:pt x="17673" y="2759"/>
                    <a:pt x="18409" y="3028"/>
                    <a:pt x="19268" y="3028"/>
                  </a:cubicBezTo>
                  <a:cubicBezTo>
                    <a:pt x="20373" y="3028"/>
                    <a:pt x="21600" y="2557"/>
                    <a:pt x="21600" y="1615"/>
                  </a:cubicBezTo>
                  <a:cubicBezTo>
                    <a:pt x="21600" y="538"/>
                    <a:pt x="19636" y="0"/>
                    <a:pt x="17918" y="0"/>
                  </a:cubicBezTo>
                  <a:cubicBezTo>
                    <a:pt x="16445" y="0"/>
                    <a:pt x="13623" y="404"/>
                    <a:pt x="12395" y="2759"/>
                  </a:cubicBezTo>
                  <a:cubicBezTo>
                    <a:pt x="12150" y="3297"/>
                    <a:pt x="12027" y="3499"/>
                    <a:pt x="10923" y="6527"/>
                  </a:cubicBezTo>
                  <a:lnTo>
                    <a:pt x="7977" y="6527"/>
                  </a:lnTo>
                  <a:cubicBezTo>
                    <a:pt x="7118" y="6527"/>
                    <a:pt x="6627" y="6527"/>
                    <a:pt x="6627" y="6931"/>
                  </a:cubicBezTo>
                  <a:cubicBezTo>
                    <a:pt x="6627" y="7267"/>
                    <a:pt x="6995" y="7267"/>
                    <a:pt x="7855" y="7267"/>
                  </a:cubicBezTo>
                  <a:lnTo>
                    <a:pt x="10677" y="7267"/>
                  </a:lnTo>
                  <a:lnTo>
                    <a:pt x="7486" y="16621"/>
                  </a:lnTo>
                  <a:cubicBezTo>
                    <a:pt x="6627" y="18908"/>
                    <a:pt x="5891" y="21062"/>
                    <a:pt x="3682" y="21062"/>
                  </a:cubicBezTo>
                  <a:cubicBezTo>
                    <a:pt x="3559" y="21062"/>
                    <a:pt x="2455" y="21062"/>
                    <a:pt x="1595" y="20658"/>
                  </a:cubicBezTo>
                  <a:cubicBezTo>
                    <a:pt x="3559" y="20591"/>
                    <a:pt x="4050" y="19716"/>
                    <a:pt x="4050" y="19379"/>
                  </a:cubicBezTo>
                  <a:cubicBezTo>
                    <a:pt x="4050" y="18841"/>
                    <a:pt x="3191" y="18505"/>
                    <a:pt x="2332" y="18505"/>
                  </a:cubicBezTo>
                  <a:cubicBezTo>
                    <a:pt x="1227" y="18505"/>
                    <a:pt x="0" y="19043"/>
                    <a:pt x="0" y="19985"/>
                  </a:cubicBezTo>
                  <a:cubicBezTo>
                    <a:pt x="0" y="20994"/>
                    <a:pt x="1964" y="21600"/>
                    <a:pt x="3682" y="21600"/>
                  </a:cubicBezTo>
                  <a:cubicBezTo>
                    <a:pt x="6014" y="21600"/>
                    <a:pt x="7855" y="20187"/>
                    <a:pt x="8591" y="19312"/>
                  </a:cubicBezTo>
                  <a:cubicBezTo>
                    <a:pt x="9941" y="17764"/>
                    <a:pt x="10923" y="14938"/>
                    <a:pt x="11045" y="14736"/>
                  </a:cubicBezTo>
                  <a:lnTo>
                    <a:pt x="13623" y="726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2" name="Shape 342"/>
            <p:cNvSpPr/>
            <p:nvPr/>
          </p:nvSpPr>
          <p:spPr>
            <a:xfrm>
              <a:off x="176212" y="1539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3" name="Shape 343"/>
            <p:cNvSpPr/>
            <p:nvPr/>
          </p:nvSpPr>
          <p:spPr>
            <a:xfrm>
              <a:off x="255587" y="2317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4" name="Shape 344"/>
            <p:cNvSpPr/>
            <p:nvPr/>
          </p:nvSpPr>
          <p:spPr>
            <a:xfrm>
              <a:off x="414337" y="3175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5" name="Shape 345"/>
            <p:cNvSpPr/>
            <p:nvPr/>
          </p:nvSpPr>
          <p:spPr>
            <a:xfrm>
              <a:off x="523875" y="96837"/>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6" name="Shape 346"/>
            <p:cNvSpPr/>
            <p:nvPr/>
          </p:nvSpPr>
          <p:spPr>
            <a:xfrm>
              <a:off x="517525" y="168275"/>
              <a:ext cx="91723" cy="177444"/>
            </a:xfrm>
            <a:custGeom>
              <a:avLst/>
              <a:gdLst/>
              <a:ahLst/>
              <a:cxnLst>
                <a:cxn ang="0">
                  <a:pos x="wd2" y="hd2"/>
                </a:cxn>
                <a:cxn ang="5400000">
                  <a:pos x="wd2" y="hd2"/>
                </a:cxn>
                <a:cxn ang="10800000">
                  <a:pos x="wd2" y="hd2"/>
                </a:cxn>
                <a:cxn ang="16200000">
                  <a:pos x="wd2" y="hd2"/>
                </a:cxn>
              </a:cxnLst>
              <a:rect l="0" t="0" r="r" b="b"/>
              <a:pathLst>
                <a:path w="21600" h="21600" extrusionOk="0">
                  <a:moveTo>
                    <a:pt x="11298" y="347"/>
                  </a:moveTo>
                  <a:cubicBezTo>
                    <a:pt x="11298" y="347"/>
                    <a:pt x="11298" y="0"/>
                    <a:pt x="10468" y="0"/>
                  </a:cubicBezTo>
                  <a:cubicBezTo>
                    <a:pt x="9138" y="0"/>
                    <a:pt x="4818" y="260"/>
                    <a:pt x="3323" y="347"/>
                  </a:cubicBezTo>
                  <a:cubicBezTo>
                    <a:pt x="2825" y="347"/>
                    <a:pt x="2160" y="347"/>
                    <a:pt x="2160" y="954"/>
                  </a:cubicBezTo>
                  <a:cubicBezTo>
                    <a:pt x="2160" y="1301"/>
                    <a:pt x="2825" y="1301"/>
                    <a:pt x="3655" y="1301"/>
                  </a:cubicBezTo>
                  <a:cubicBezTo>
                    <a:pt x="6480" y="1301"/>
                    <a:pt x="6646" y="1475"/>
                    <a:pt x="6646" y="1822"/>
                  </a:cubicBezTo>
                  <a:cubicBezTo>
                    <a:pt x="6646" y="1995"/>
                    <a:pt x="5982" y="3036"/>
                    <a:pt x="5815" y="3730"/>
                  </a:cubicBezTo>
                  <a:lnTo>
                    <a:pt x="997" y="13706"/>
                  </a:lnTo>
                  <a:cubicBezTo>
                    <a:pt x="166" y="15181"/>
                    <a:pt x="0" y="15701"/>
                    <a:pt x="0" y="16742"/>
                  </a:cubicBezTo>
                  <a:cubicBezTo>
                    <a:pt x="0" y="19692"/>
                    <a:pt x="3157" y="21600"/>
                    <a:pt x="7477" y="21600"/>
                  </a:cubicBezTo>
                  <a:cubicBezTo>
                    <a:pt x="14455" y="21600"/>
                    <a:pt x="21600" y="17002"/>
                    <a:pt x="21600" y="12578"/>
                  </a:cubicBezTo>
                  <a:cubicBezTo>
                    <a:pt x="21600" y="9802"/>
                    <a:pt x="18609" y="7720"/>
                    <a:pt x="13791" y="7720"/>
                  </a:cubicBezTo>
                  <a:cubicBezTo>
                    <a:pt x="11132" y="7720"/>
                    <a:pt x="8640" y="8588"/>
                    <a:pt x="6978" y="9542"/>
                  </a:cubicBezTo>
                  <a:lnTo>
                    <a:pt x="11298" y="347"/>
                  </a:lnTo>
                  <a:close/>
                  <a:moveTo>
                    <a:pt x="5815" y="11884"/>
                  </a:moveTo>
                  <a:cubicBezTo>
                    <a:pt x="6148" y="11277"/>
                    <a:pt x="6148" y="11190"/>
                    <a:pt x="6646" y="10843"/>
                  </a:cubicBezTo>
                  <a:cubicBezTo>
                    <a:pt x="9471" y="8848"/>
                    <a:pt x="12129" y="8414"/>
                    <a:pt x="13791" y="8414"/>
                  </a:cubicBezTo>
                  <a:cubicBezTo>
                    <a:pt x="15785" y="8414"/>
                    <a:pt x="17446" y="9282"/>
                    <a:pt x="17446" y="11277"/>
                  </a:cubicBezTo>
                  <a:cubicBezTo>
                    <a:pt x="17446" y="13099"/>
                    <a:pt x="15452" y="16569"/>
                    <a:pt x="14455" y="17783"/>
                  </a:cubicBezTo>
                  <a:cubicBezTo>
                    <a:pt x="12462" y="19778"/>
                    <a:pt x="9803" y="20906"/>
                    <a:pt x="7477" y="20906"/>
                  </a:cubicBezTo>
                  <a:cubicBezTo>
                    <a:pt x="5483" y="20906"/>
                    <a:pt x="3489" y="20039"/>
                    <a:pt x="3489" y="17783"/>
                  </a:cubicBezTo>
                  <a:cubicBezTo>
                    <a:pt x="3489" y="17263"/>
                    <a:pt x="3489" y="16655"/>
                    <a:pt x="4486" y="14747"/>
                  </a:cubicBezTo>
                  <a:lnTo>
                    <a:pt x="5815" y="11884"/>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7" name="Shape 347"/>
            <p:cNvSpPr/>
            <p:nvPr/>
          </p:nvSpPr>
          <p:spPr>
            <a:xfrm>
              <a:off x="628650" y="1539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8" name="Shape 348"/>
            <p:cNvSpPr/>
            <p:nvPr/>
          </p:nvSpPr>
          <p:spPr>
            <a:xfrm>
              <a:off x="796925" y="250825"/>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9" name="Shape 349"/>
            <p:cNvSpPr/>
            <p:nvPr/>
          </p:nvSpPr>
          <p:spPr>
            <a:xfrm>
              <a:off x="1062037" y="0"/>
              <a:ext cx="223482" cy="561616"/>
            </a:xfrm>
            <a:custGeom>
              <a:avLst/>
              <a:gdLst/>
              <a:ahLst/>
              <a:cxnLst>
                <a:cxn ang="0">
                  <a:pos x="wd2" y="hd2"/>
                </a:cxn>
                <a:cxn ang="5400000">
                  <a:pos x="wd2" y="hd2"/>
                </a:cxn>
                <a:cxn ang="10800000">
                  <a:pos x="wd2" y="hd2"/>
                </a:cxn>
                <a:cxn ang="16200000">
                  <a:pos x="wd2" y="hd2"/>
                </a:cxn>
              </a:cxnLst>
              <a:rect l="0" t="0" r="r" b="b"/>
              <a:pathLst>
                <a:path w="21600" h="21600" extrusionOk="0">
                  <a:moveTo>
                    <a:pt x="1173" y="21158"/>
                  </a:moveTo>
                  <a:cubicBezTo>
                    <a:pt x="1932" y="21130"/>
                    <a:pt x="2346" y="20937"/>
                    <a:pt x="2346" y="20688"/>
                  </a:cubicBezTo>
                  <a:cubicBezTo>
                    <a:pt x="2346" y="20357"/>
                    <a:pt x="1725" y="20219"/>
                    <a:pt x="1173" y="20219"/>
                  </a:cubicBezTo>
                  <a:cubicBezTo>
                    <a:pt x="621" y="20219"/>
                    <a:pt x="0" y="20357"/>
                    <a:pt x="0" y="20688"/>
                  </a:cubicBezTo>
                  <a:cubicBezTo>
                    <a:pt x="0" y="21186"/>
                    <a:pt x="1242" y="21600"/>
                    <a:pt x="2691" y="21600"/>
                  </a:cubicBezTo>
                  <a:cubicBezTo>
                    <a:pt x="6418" y="21600"/>
                    <a:pt x="7798" y="19335"/>
                    <a:pt x="9523" y="16518"/>
                  </a:cubicBezTo>
                  <a:cubicBezTo>
                    <a:pt x="11387" y="13424"/>
                    <a:pt x="12974" y="10330"/>
                    <a:pt x="14285" y="7209"/>
                  </a:cubicBezTo>
                  <a:cubicBezTo>
                    <a:pt x="15182" y="5138"/>
                    <a:pt x="16079" y="3204"/>
                    <a:pt x="16907" y="1934"/>
                  </a:cubicBezTo>
                  <a:cubicBezTo>
                    <a:pt x="17183" y="1464"/>
                    <a:pt x="18012" y="221"/>
                    <a:pt x="18978" y="221"/>
                  </a:cubicBezTo>
                  <a:cubicBezTo>
                    <a:pt x="19737" y="221"/>
                    <a:pt x="20358" y="387"/>
                    <a:pt x="20427" y="442"/>
                  </a:cubicBezTo>
                  <a:cubicBezTo>
                    <a:pt x="19668" y="470"/>
                    <a:pt x="19254" y="663"/>
                    <a:pt x="19254" y="912"/>
                  </a:cubicBezTo>
                  <a:cubicBezTo>
                    <a:pt x="19254" y="1243"/>
                    <a:pt x="19806" y="1381"/>
                    <a:pt x="20358" y="1381"/>
                  </a:cubicBezTo>
                  <a:cubicBezTo>
                    <a:pt x="20979" y="1381"/>
                    <a:pt x="21600" y="1243"/>
                    <a:pt x="21600" y="912"/>
                  </a:cubicBezTo>
                  <a:cubicBezTo>
                    <a:pt x="21600" y="387"/>
                    <a:pt x="20289" y="0"/>
                    <a:pt x="18909" y="0"/>
                  </a:cubicBezTo>
                  <a:cubicBezTo>
                    <a:pt x="17114" y="0"/>
                    <a:pt x="15734" y="1050"/>
                    <a:pt x="14354" y="3038"/>
                  </a:cubicBezTo>
                  <a:cubicBezTo>
                    <a:pt x="14285" y="3149"/>
                    <a:pt x="10973" y="8038"/>
                    <a:pt x="8350" y="14391"/>
                  </a:cubicBezTo>
                  <a:cubicBezTo>
                    <a:pt x="7660" y="15882"/>
                    <a:pt x="6970" y="17484"/>
                    <a:pt x="6211" y="18838"/>
                  </a:cubicBezTo>
                  <a:cubicBezTo>
                    <a:pt x="5728" y="19556"/>
                    <a:pt x="4624" y="21379"/>
                    <a:pt x="2622" y="21379"/>
                  </a:cubicBezTo>
                  <a:cubicBezTo>
                    <a:pt x="1794" y="21379"/>
                    <a:pt x="1173" y="21158"/>
                    <a:pt x="1173" y="21158"/>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0" name="Shape 350"/>
            <p:cNvSpPr/>
            <p:nvPr/>
          </p:nvSpPr>
          <p:spPr>
            <a:xfrm>
              <a:off x="1354137" y="168275"/>
              <a:ext cx="118710" cy="177444"/>
            </a:xfrm>
            <a:custGeom>
              <a:avLst/>
              <a:gdLst/>
              <a:ahLst/>
              <a:cxnLst>
                <a:cxn ang="0">
                  <a:pos x="wd2" y="hd2"/>
                </a:cxn>
                <a:cxn ang="5400000">
                  <a:pos x="wd2" y="hd2"/>
                </a:cxn>
                <a:cxn ang="10800000">
                  <a:pos x="wd2" y="hd2"/>
                </a:cxn>
                <a:cxn ang="16200000">
                  <a:pos x="wd2" y="hd2"/>
                </a:cxn>
              </a:cxnLst>
              <a:rect l="0" t="0" r="r" b="b"/>
              <a:pathLst>
                <a:path w="21600" h="21600" extrusionOk="0">
                  <a:moveTo>
                    <a:pt x="21600" y="347"/>
                  </a:moveTo>
                  <a:cubicBezTo>
                    <a:pt x="21600" y="347"/>
                    <a:pt x="21600" y="0"/>
                    <a:pt x="21086" y="0"/>
                  </a:cubicBezTo>
                  <a:cubicBezTo>
                    <a:pt x="20314" y="0"/>
                    <a:pt x="16071" y="260"/>
                    <a:pt x="15300" y="347"/>
                  </a:cubicBezTo>
                  <a:cubicBezTo>
                    <a:pt x="14914" y="347"/>
                    <a:pt x="14657" y="520"/>
                    <a:pt x="14657" y="954"/>
                  </a:cubicBezTo>
                  <a:cubicBezTo>
                    <a:pt x="14657" y="1301"/>
                    <a:pt x="15043" y="1301"/>
                    <a:pt x="15686" y="1301"/>
                  </a:cubicBezTo>
                  <a:cubicBezTo>
                    <a:pt x="17871" y="1301"/>
                    <a:pt x="18000" y="1475"/>
                    <a:pt x="18000" y="1822"/>
                  </a:cubicBezTo>
                  <a:lnTo>
                    <a:pt x="17871" y="2429"/>
                  </a:lnTo>
                  <a:lnTo>
                    <a:pt x="15171" y="9716"/>
                  </a:lnTo>
                  <a:cubicBezTo>
                    <a:pt x="14271" y="8501"/>
                    <a:pt x="12986" y="7720"/>
                    <a:pt x="10929" y="7720"/>
                  </a:cubicBezTo>
                  <a:cubicBezTo>
                    <a:pt x="5657" y="7720"/>
                    <a:pt x="0" y="12231"/>
                    <a:pt x="0" y="16655"/>
                  </a:cubicBezTo>
                  <a:cubicBezTo>
                    <a:pt x="0" y="19518"/>
                    <a:pt x="2443" y="21600"/>
                    <a:pt x="6043" y="21600"/>
                  </a:cubicBezTo>
                  <a:cubicBezTo>
                    <a:pt x="6943" y="21600"/>
                    <a:pt x="9257" y="21427"/>
                    <a:pt x="11957" y="19258"/>
                  </a:cubicBezTo>
                  <a:cubicBezTo>
                    <a:pt x="12343" y="20559"/>
                    <a:pt x="13886" y="21600"/>
                    <a:pt x="16071" y="21600"/>
                  </a:cubicBezTo>
                  <a:cubicBezTo>
                    <a:pt x="17743" y="21600"/>
                    <a:pt x="18771" y="20906"/>
                    <a:pt x="19414" y="19865"/>
                  </a:cubicBezTo>
                  <a:cubicBezTo>
                    <a:pt x="20186" y="18824"/>
                    <a:pt x="20829" y="16916"/>
                    <a:pt x="20829" y="16829"/>
                  </a:cubicBezTo>
                  <a:cubicBezTo>
                    <a:pt x="20829" y="16569"/>
                    <a:pt x="20443" y="16569"/>
                    <a:pt x="20314" y="16569"/>
                  </a:cubicBezTo>
                  <a:cubicBezTo>
                    <a:pt x="19800" y="16569"/>
                    <a:pt x="19800" y="16655"/>
                    <a:pt x="19671" y="17089"/>
                  </a:cubicBezTo>
                  <a:cubicBezTo>
                    <a:pt x="18900" y="19084"/>
                    <a:pt x="18000" y="20906"/>
                    <a:pt x="16200" y="20906"/>
                  </a:cubicBezTo>
                  <a:cubicBezTo>
                    <a:pt x="14914" y="20906"/>
                    <a:pt x="14786" y="20125"/>
                    <a:pt x="14786" y="19518"/>
                  </a:cubicBezTo>
                  <a:cubicBezTo>
                    <a:pt x="14786" y="18737"/>
                    <a:pt x="14914" y="18564"/>
                    <a:pt x="15043" y="18043"/>
                  </a:cubicBezTo>
                  <a:lnTo>
                    <a:pt x="21600" y="347"/>
                  </a:lnTo>
                  <a:close/>
                  <a:moveTo>
                    <a:pt x="12214" y="17610"/>
                  </a:moveTo>
                  <a:cubicBezTo>
                    <a:pt x="11957" y="18130"/>
                    <a:pt x="11957" y="18217"/>
                    <a:pt x="11314" y="18737"/>
                  </a:cubicBezTo>
                  <a:cubicBezTo>
                    <a:pt x="9257" y="20386"/>
                    <a:pt x="7457" y="20906"/>
                    <a:pt x="6171" y="20906"/>
                  </a:cubicBezTo>
                  <a:cubicBezTo>
                    <a:pt x="3857" y="20906"/>
                    <a:pt x="3214" y="19258"/>
                    <a:pt x="3214" y="18043"/>
                  </a:cubicBezTo>
                  <a:cubicBezTo>
                    <a:pt x="3214" y="16482"/>
                    <a:pt x="4629" y="12752"/>
                    <a:pt x="5786" y="11364"/>
                  </a:cubicBezTo>
                  <a:cubicBezTo>
                    <a:pt x="7200" y="9542"/>
                    <a:pt x="9129" y="8414"/>
                    <a:pt x="11057" y="8414"/>
                  </a:cubicBezTo>
                  <a:cubicBezTo>
                    <a:pt x="14014" y="8414"/>
                    <a:pt x="14529" y="10930"/>
                    <a:pt x="14529" y="11104"/>
                  </a:cubicBezTo>
                  <a:cubicBezTo>
                    <a:pt x="14529" y="11277"/>
                    <a:pt x="14529" y="11451"/>
                    <a:pt x="14400" y="11624"/>
                  </a:cubicBezTo>
                  <a:lnTo>
                    <a:pt x="12214" y="1761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1" name="Shape 351"/>
            <p:cNvSpPr/>
            <p:nvPr/>
          </p:nvSpPr>
          <p:spPr>
            <a:xfrm>
              <a:off x="1485900" y="122237"/>
              <a:ext cx="77436" cy="117119"/>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2" name="Shape 352"/>
            <p:cNvSpPr/>
            <p:nvPr/>
          </p:nvSpPr>
          <p:spPr>
            <a:xfrm>
              <a:off x="1603375" y="168275"/>
              <a:ext cx="113945" cy="177444"/>
            </a:xfrm>
            <a:custGeom>
              <a:avLst/>
              <a:gdLst/>
              <a:ahLst/>
              <a:cxnLst>
                <a:cxn ang="0">
                  <a:pos x="wd2" y="hd2"/>
                </a:cxn>
                <a:cxn ang="5400000">
                  <a:pos x="wd2" y="hd2"/>
                </a:cxn>
                <a:cxn ang="10800000">
                  <a:pos x="wd2" y="hd2"/>
                </a:cxn>
                <a:cxn ang="16200000">
                  <a:pos x="wd2" y="hd2"/>
                </a:cxn>
              </a:cxnLst>
              <a:rect l="0" t="0" r="r" b="b"/>
              <a:pathLst>
                <a:path w="21600" h="21600" extrusionOk="0">
                  <a:moveTo>
                    <a:pt x="11070" y="347"/>
                  </a:moveTo>
                  <a:cubicBezTo>
                    <a:pt x="11070" y="347"/>
                    <a:pt x="11070" y="0"/>
                    <a:pt x="10395" y="0"/>
                  </a:cubicBezTo>
                  <a:cubicBezTo>
                    <a:pt x="9315" y="0"/>
                    <a:pt x="5805" y="260"/>
                    <a:pt x="4590" y="347"/>
                  </a:cubicBezTo>
                  <a:cubicBezTo>
                    <a:pt x="4185" y="347"/>
                    <a:pt x="3780" y="347"/>
                    <a:pt x="3780" y="954"/>
                  </a:cubicBezTo>
                  <a:cubicBezTo>
                    <a:pt x="3780" y="1301"/>
                    <a:pt x="4185" y="1301"/>
                    <a:pt x="4860" y="1301"/>
                  </a:cubicBezTo>
                  <a:cubicBezTo>
                    <a:pt x="7155" y="1301"/>
                    <a:pt x="7290" y="1475"/>
                    <a:pt x="7290" y="1822"/>
                  </a:cubicBezTo>
                  <a:lnTo>
                    <a:pt x="7155" y="2429"/>
                  </a:lnTo>
                  <a:lnTo>
                    <a:pt x="135" y="20039"/>
                  </a:lnTo>
                  <a:cubicBezTo>
                    <a:pt x="0" y="20472"/>
                    <a:pt x="0" y="20559"/>
                    <a:pt x="0" y="20733"/>
                  </a:cubicBezTo>
                  <a:cubicBezTo>
                    <a:pt x="0" y="21427"/>
                    <a:pt x="945" y="21600"/>
                    <a:pt x="1350" y="21600"/>
                  </a:cubicBezTo>
                  <a:cubicBezTo>
                    <a:pt x="2025" y="21600"/>
                    <a:pt x="2700" y="21340"/>
                    <a:pt x="2970" y="20906"/>
                  </a:cubicBezTo>
                  <a:cubicBezTo>
                    <a:pt x="3240" y="20646"/>
                    <a:pt x="5400" y="15007"/>
                    <a:pt x="5670" y="14227"/>
                  </a:cubicBezTo>
                  <a:cubicBezTo>
                    <a:pt x="7290" y="14313"/>
                    <a:pt x="11205" y="14834"/>
                    <a:pt x="11205" y="16829"/>
                  </a:cubicBezTo>
                  <a:cubicBezTo>
                    <a:pt x="11205" y="17089"/>
                    <a:pt x="11205" y="17176"/>
                    <a:pt x="11070" y="17436"/>
                  </a:cubicBezTo>
                  <a:cubicBezTo>
                    <a:pt x="10935" y="17870"/>
                    <a:pt x="10935" y="18217"/>
                    <a:pt x="10935" y="18564"/>
                  </a:cubicBezTo>
                  <a:cubicBezTo>
                    <a:pt x="10935" y="20386"/>
                    <a:pt x="12825" y="21600"/>
                    <a:pt x="15255" y="21600"/>
                  </a:cubicBezTo>
                  <a:cubicBezTo>
                    <a:pt x="16740" y="21600"/>
                    <a:pt x="17955" y="21080"/>
                    <a:pt x="19035" y="19952"/>
                  </a:cubicBezTo>
                  <a:cubicBezTo>
                    <a:pt x="20250" y="18651"/>
                    <a:pt x="20790" y="16916"/>
                    <a:pt x="20790" y="16829"/>
                  </a:cubicBezTo>
                  <a:cubicBezTo>
                    <a:pt x="20790" y="16569"/>
                    <a:pt x="20385" y="16569"/>
                    <a:pt x="20250" y="16569"/>
                  </a:cubicBezTo>
                  <a:cubicBezTo>
                    <a:pt x="19710" y="16569"/>
                    <a:pt x="19710" y="16655"/>
                    <a:pt x="19575" y="17089"/>
                  </a:cubicBezTo>
                  <a:cubicBezTo>
                    <a:pt x="18630" y="19345"/>
                    <a:pt x="17415" y="20906"/>
                    <a:pt x="15390" y="20906"/>
                  </a:cubicBezTo>
                  <a:cubicBezTo>
                    <a:pt x="14445" y="20906"/>
                    <a:pt x="13905" y="20559"/>
                    <a:pt x="13905" y="19431"/>
                  </a:cubicBezTo>
                  <a:cubicBezTo>
                    <a:pt x="13905" y="18911"/>
                    <a:pt x="14040" y="18217"/>
                    <a:pt x="14175" y="17783"/>
                  </a:cubicBezTo>
                  <a:cubicBezTo>
                    <a:pt x="14445" y="17263"/>
                    <a:pt x="14445" y="17089"/>
                    <a:pt x="14445" y="16829"/>
                  </a:cubicBezTo>
                  <a:cubicBezTo>
                    <a:pt x="14445" y="14834"/>
                    <a:pt x="11475" y="13966"/>
                    <a:pt x="7290" y="13619"/>
                  </a:cubicBezTo>
                  <a:cubicBezTo>
                    <a:pt x="8775" y="13012"/>
                    <a:pt x="10395" y="12058"/>
                    <a:pt x="11475" y="11364"/>
                  </a:cubicBezTo>
                  <a:cubicBezTo>
                    <a:pt x="13770" y="9716"/>
                    <a:pt x="15930" y="8414"/>
                    <a:pt x="18225" y="8414"/>
                  </a:cubicBezTo>
                  <a:cubicBezTo>
                    <a:pt x="18630" y="8414"/>
                    <a:pt x="18630" y="8414"/>
                    <a:pt x="18765" y="8414"/>
                  </a:cubicBezTo>
                  <a:cubicBezTo>
                    <a:pt x="19305" y="8501"/>
                    <a:pt x="19305" y="8501"/>
                    <a:pt x="19710" y="8675"/>
                  </a:cubicBezTo>
                  <a:cubicBezTo>
                    <a:pt x="19845" y="8675"/>
                    <a:pt x="19845" y="8761"/>
                    <a:pt x="19845" y="8761"/>
                  </a:cubicBezTo>
                  <a:cubicBezTo>
                    <a:pt x="17550" y="8848"/>
                    <a:pt x="17145" y="10063"/>
                    <a:pt x="17145" y="10410"/>
                  </a:cubicBezTo>
                  <a:cubicBezTo>
                    <a:pt x="17145" y="10930"/>
                    <a:pt x="17685" y="11537"/>
                    <a:pt x="19035" y="11537"/>
                  </a:cubicBezTo>
                  <a:cubicBezTo>
                    <a:pt x="20250" y="11537"/>
                    <a:pt x="21600" y="10843"/>
                    <a:pt x="21600" y="9629"/>
                  </a:cubicBezTo>
                  <a:cubicBezTo>
                    <a:pt x="21600" y="8761"/>
                    <a:pt x="20520" y="7720"/>
                    <a:pt x="18360" y="7720"/>
                  </a:cubicBezTo>
                  <a:cubicBezTo>
                    <a:pt x="17010" y="7720"/>
                    <a:pt x="14850" y="7981"/>
                    <a:pt x="11475" y="10410"/>
                  </a:cubicBezTo>
                  <a:cubicBezTo>
                    <a:pt x="9720" y="11537"/>
                    <a:pt x="7965" y="12839"/>
                    <a:pt x="6075" y="13272"/>
                  </a:cubicBezTo>
                  <a:lnTo>
                    <a:pt x="11070" y="34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3" name="Shape 353"/>
            <p:cNvSpPr/>
            <p:nvPr/>
          </p:nvSpPr>
          <p:spPr>
            <a:xfrm>
              <a:off x="1733550" y="2587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4" name="Shape 354"/>
            <p:cNvSpPr/>
            <p:nvPr/>
          </p:nvSpPr>
          <p:spPr>
            <a:xfrm>
              <a:off x="1903412" y="231775"/>
              <a:ext cx="96484" cy="113944"/>
            </a:xfrm>
            <a:custGeom>
              <a:avLst/>
              <a:gdLst/>
              <a:ahLst/>
              <a:cxnLst>
                <a:cxn ang="0">
                  <a:pos x="wd2" y="hd2"/>
                </a:cxn>
                <a:cxn ang="5400000">
                  <a:pos x="wd2" y="hd2"/>
                </a:cxn>
                <a:cxn ang="10800000">
                  <a:pos x="wd2" y="hd2"/>
                </a:cxn>
                <a:cxn ang="16200000">
                  <a:pos x="wd2" y="hd2"/>
                </a:cxn>
              </a:cxnLst>
              <a:rect l="0" t="0" r="r" b="b"/>
              <a:pathLst>
                <a:path w="21600" h="21600" extrusionOk="0">
                  <a:moveTo>
                    <a:pt x="7941" y="10125"/>
                  </a:moveTo>
                  <a:cubicBezTo>
                    <a:pt x="9529" y="10125"/>
                    <a:pt x="13659" y="9990"/>
                    <a:pt x="16518" y="8910"/>
                  </a:cubicBezTo>
                  <a:cubicBezTo>
                    <a:pt x="20488" y="7560"/>
                    <a:pt x="20806" y="4725"/>
                    <a:pt x="20806" y="4050"/>
                  </a:cubicBezTo>
                  <a:cubicBezTo>
                    <a:pt x="20806" y="1890"/>
                    <a:pt x="18582" y="0"/>
                    <a:pt x="14771" y="0"/>
                  </a:cubicBezTo>
                  <a:cubicBezTo>
                    <a:pt x="8418" y="0"/>
                    <a:pt x="0" y="4590"/>
                    <a:pt x="0" y="12960"/>
                  </a:cubicBezTo>
                  <a:cubicBezTo>
                    <a:pt x="0" y="17820"/>
                    <a:pt x="3335" y="21600"/>
                    <a:pt x="8894" y="21600"/>
                  </a:cubicBezTo>
                  <a:cubicBezTo>
                    <a:pt x="16835" y="21600"/>
                    <a:pt x="21600" y="16605"/>
                    <a:pt x="21600" y="15930"/>
                  </a:cubicBezTo>
                  <a:cubicBezTo>
                    <a:pt x="21600" y="15660"/>
                    <a:pt x="21282" y="15390"/>
                    <a:pt x="20965" y="15390"/>
                  </a:cubicBezTo>
                  <a:cubicBezTo>
                    <a:pt x="20647" y="15390"/>
                    <a:pt x="20488" y="15525"/>
                    <a:pt x="20171" y="15795"/>
                  </a:cubicBezTo>
                  <a:cubicBezTo>
                    <a:pt x="15724" y="20520"/>
                    <a:pt x="9688" y="20520"/>
                    <a:pt x="8894" y="20520"/>
                  </a:cubicBezTo>
                  <a:cubicBezTo>
                    <a:pt x="4606" y="20520"/>
                    <a:pt x="3971" y="16605"/>
                    <a:pt x="3971" y="14985"/>
                  </a:cubicBezTo>
                  <a:cubicBezTo>
                    <a:pt x="3971" y="14445"/>
                    <a:pt x="4129" y="12960"/>
                    <a:pt x="4924" y="10125"/>
                  </a:cubicBezTo>
                  <a:lnTo>
                    <a:pt x="7941" y="10125"/>
                  </a:lnTo>
                  <a:close/>
                  <a:moveTo>
                    <a:pt x="5241" y="9045"/>
                  </a:moveTo>
                  <a:cubicBezTo>
                    <a:pt x="7465" y="1755"/>
                    <a:pt x="13341" y="1080"/>
                    <a:pt x="14771" y="1080"/>
                  </a:cubicBezTo>
                  <a:cubicBezTo>
                    <a:pt x="17312" y="1080"/>
                    <a:pt x="18900" y="2430"/>
                    <a:pt x="18900" y="4050"/>
                  </a:cubicBezTo>
                  <a:cubicBezTo>
                    <a:pt x="18900" y="9045"/>
                    <a:pt x="9847" y="9045"/>
                    <a:pt x="7624" y="9045"/>
                  </a:cubicBezTo>
                  <a:lnTo>
                    <a:pt x="5241" y="90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5" name="Shape 355"/>
            <p:cNvSpPr/>
            <p:nvPr/>
          </p:nvSpPr>
          <p:spPr>
            <a:xfrm>
              <a:off x="2028825" y="187971"/>
              <a:ext cx="118708" cy="12701"/>
            </a:xfrm>
            <a:custGeom>
              <a:avLst/>
              <a:gdLst/>
              <a:ahLst/>
              <a:cxnLst>
                <a:cxn ang="0">
                  <a:pos x="wd2" y="hd2"/>
                </a:cxn>
                <a:cxn ang="5400000">
                  <a:pos x="wd2" y="hd2"/>
                </a:cxn>
                <a:cxn ang="10800000">
                  <a:pos x="wd2" y="hd2"/>
                </a:cxn>
                <a:cxn ang="16200000">
                  <a:pos x="wd2" y="hd2"/>
                </a:cxn>
              </a:cxnLst>
              <a:rect l="0" t="0" r="r" b="b"/>
              <a:pathLst>
                <a:path w="21600" h="21600" extrusionOk="0">
                  <a:moveTo>
                    <a:pt x="20307" y="21600"/>
                  </a:moveTo>
                  <a:cubicBezTo>
                    <a:pt x="20824" y="21600"/>
                    <a:pt x="21600" y="21600"/>
                    <a:pt x="21600" y="11631"/>
                  </a:cubicBezTo>
                  <a:cubicBezTo>
                    <a:pt x="21600" y="0"/>
                    <a:pt x="20953" y="0"/>
                    <a:pt x="20307" y="0"/>
                  </a:cubicBezTo>
                  <a:lnTo>
                    <a:pt x="1293" y="0"/>
                  </a:lnTo>
                  <a:cubicBezTo>
                    <a:pt x="776" y="0"/>
                    <a:pt x="0" y="0"/>
                    <a:pt x="0" y="9969"/>
                  </a:cubicBezTo>
                  <a:cubicBezTo>
                    <a:pt x="0" y="21600"/>
                    <a:pt x="776" y="21600"/>
                    <a:pt x="1293" y="21600"/>
                  </a:cubicBezTo>
                  <a:lnTo>
                    <a:pt x="2030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6" name="Shape 356"/>
            <p:cNvSpPr/>
            <p:nvPr/>
          </p:nvSpPr>
          <p:spPr>
            <a:xfrm>
              <a:off x="2174875" y="122237"/>
              <a:ext cx="53623" cy="118708"/>
            </a:xfrm>
            <a:custGeom>
              <a:avLst/>
              <a:gdLst/>
              <a:ahLst/>
              <a:cxnLst>
                <a:cxn ang="0">
                  <a:pos x="wd2" y="hd2"/>
                </a:cxn>
                <a:cxn ang="5400000">
                  <a:pos x="wd2" y="hd2"/>
                </a:cxn>
                <a:cxn ang="10800000">
                  <a:pos x="wd2" y="hd2"/>
                </a:cxn>
                <a:cxn ang="16200000">
                  <a:pos x="wd2" y="hd2"/>
                </a:cxn>
              </a:cxnLst>
              <a:rect l="0" t="0" r="r" b="b"/>
              <a:pathLst>
                <a:path w="21600" h="21600" extrusionOk="0">
                  <a:moveTo>
                    <a:pt x="19611" y="1164"/>
                  </a:moveTo>
                  <a:cubicBezTo>
                    <a:pt x="19611" y="647"/>
                    <a:pt x="18758" y="0"/>
                    <a:pt x="16768" y="0"/>
                  </a:cubicBezTo>
                  <a:cubicBezTo>
                    <a:pt x="14779" y="0"/>
                    <a:pt x="12789" y="776"/>
                    <a:pt x="12789" y="1811"/>
                  </a:cubicBezTo>
                  <a:cubicBezTo>
                    <a:pt x="12789" y="2328"/>
                    <a:pt x="13642" y="2975"/>
                    <a:pt x="15632" y="2975"/>
                  </a:cubicBezTo>
                  <a:cubicBezTo>
                    <a:pt x="17621" y="2975"/>
                    <a:pt x="19611" y="2069"/>
                    <a:pt x="19611" y="1164"/>
                  </a:cubicBezTo>
                  <a:close/>
                  <a:moveTo>
                    <a:pt x="5116" y="17461"/>
                  </a:moveTo>
                  <a:cubicBezTo>
                    <a:pt x="4832" y="17849"/>
                    <a:pt x="4547" y="18237"/>
                    <a:pt x="4547" y="18884"/>
                  </a:cubicBezTo>
                  <a:cubicBezTo>
                    <a:pt x="4547" y="20307"/>
                    <a:pt x="7389" y="21600"/>
                    <a:pt x="11368" y="21600"/>
                  </a:cubicBezTo>
                  <a:cubicBezTo>
                    <a:pt x="18474" y="21600"/>
                    <a:pt x="21600" y="17073"/>
                    <a:pt x="21600" y="16685"/>
                  </a:cubicBezTo>
                  <a:cubicBezTo>
                    <a:pt x="21600" y="16168"/>
                    <a:pt x="20463" y="16168"/>
                    <a:pt x="20463" y="16168"/>
                  </a:cubicBezTo>
                  <a:cubicBezTo>
                    <a:pt x="19326" y="16168"/>
                    <a:pt x="19326" y="16426"/>
                    <a:pt x="19042" y="16814"/>
                  </a:cubicBezTo>
                  <a:cubicBezTo>
                    <a:pt x="17337" y="19272"/>
                    <a:pt x="14211" y="20695"/>
                    <a:pt x="11368" y="20695"/>
                  </a:cubicBezTo>
                  <a:cubicBezTo>
                    <a:pt x="9947" y="20695"/>
                    <a:pt x="9663" y="20177"/>
                    <a:pt x="9663" y="19531"/>
                  </a:cubicBezTo>
                  <a:cubicBezTo>
                    <a:pt x="9663" y="18754"/>
                    <a:pt x="10232" y="18237"/>
                    <a:pt x="10800" y="17461"/>
                  </a:cubicBezTo>
                  <a:cubicBezTo>
                    <a:pt x="11653" y="16556"/>
                    <a:pt x="12221" y="15780"/>
                    <a:pt x="13074" y="14874"/>
                  </a:cubicBezTo>
                  <a:cubicBezTo>
                    <a:pt x="13642" y="14098"/>
                    <a:pt x="16200" y="11253"/>
                    <a:pt x="16484" y="10865"/>
                  </a:cubicBezTo>
                  <a:cubicBezTo>
                    <a:pt x="16768" y="10477"/>
                    <a:pt x="17053" y="10089"/>
                    <a:pt x="17053" y="9830"/>
                  </a:cubicBezTo>
                  <a:cubicBezTo>
                    <a:pt x="17053" y="8278"/>
                    <a:pt x="14211" y="7114"/>
                    <a:pt x="10232" y="7114"/>
                  </a:cubicBezTo>
                  <a:cubicBezTo>
                    <a:pt x="3126" y="7114"/>
                    <a:pt x="0" y="11511"/>
                    <a:pt x="0" y="12029"/>
                  </a:cubicBezTo>
                  <a:cubicBezTo>
                    <a:pt x="0" y="12417"/>
                    <a:pt x="1137" y="12417"/>
                    <a:pt x="1137" y="12417"/>
                  </a:cubicBezTo>
                  <a:cubicBezTo>
                    <a:pt x="2274" y="12417"/>
                    <a:pt x="2274" y="12287"/>
                    <a:pt x="2558" y="11899"/>
                  </a:cubicBezTo>
                  <a:cubicBezTo>
                    <a:pt x="4263" y="9183"/>
                    <a:pt x="7389" y="8019"/>
                    <a:pt x="9947" y="8019"/>
                  </a:cubicBezTo>
                  <a:cubicBezTo>
                    <a:pt x="11084" y="8019"/>
                    <a:pt x="11937" y="8278"/>
                    <a:pt x="11937" y="9183"/>
                  </a:cubicBezTo>
                  <a:cubicBezTo>
                    <a:pt x="11937" y="9830"/>
                    <a:pt x="11368" y="10347"/>
                    <a:pt x="9663" y="12287"/>
                  </a:cubicBezTo>
                  <a:lnTo>
                    <a:pt x="5116" y="1746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7" name="Shape 357"/>
            <p:cNvSpPr/>
            <p:nvPr/>
          </p:nvSpPr>
          <p:spPr>
            <a:xfrm>
              <a:off x="2252662" y="65087"/>
              <a:ext cx="86957" cy="36166"/>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8" name="Shape 358"/>
            <p:cNvSpPr/>
            <p:nvPr/>
          </p:nvSpPr>
          <p:spPr>
            <a:xfrm>
              <a:off x="2249487" y="117475"/>
              <a:ext cx="71087" cy="123471"/>
            </a:xfrm>
            <a:custGeom>
              <a:avLst/>
              <a:gdLst/>
              <a:ahLst/>
              <a:cxnLst>
                <a:cxn ang="0">
                  <a:pos x="wd2" y="hd2"/>
                </a:cxn>
                <a:cxn ang="5400000">
                  <a:pos x="wd2" y="hd2"/>
                </a:cxn>
                <a:cxn ang="10800000">
                  <a:pos x="wd2" y="hd2"/>
                </a:cxn>
                <a:cxn ang="16200000">
                  <a:pos x="wd2" y="hd2"/>
                </a:cxn>
              </a:cxnLst>
              <a:rect l="0" t="0" r="r" b="b"/>
              <a:pathLst>
                <a:path w="21600" h="21600" extrusionOk="0">
                  <a:moveTo>
                    <a:pt x="10479" y="869"/>
                  </a:moveTo>
                  <a:cubicBezTo>
                    <a:pt x="10479" y="869"/>
                    <a:pt x="10693" y="497"/>
                    <a:pt x="10693" y="372"/>
                  </a:cubicBezTo>
                  <a:cubicBezTo>
                    <a:pt x="10693" y="248"/>
                    <a:pt x="10479" y="0"/>
                    <a:pt x="9838" y="0"/>
                  </a:cubicBezTo>
                  <a:cubicBezTo>
                    <a:pt x="8768" y="0"/>
                    <a:pt x="4491" y="248"/>
                    <a:pt x="2994" y="248"/>
                  </a:cubicBezTo>
                  <a:cubicBezTo>
                    <a:pt x="2566" y="372"/>
                    <a:pt x="1925" y="372"/>
                    <a:pt x="1925" y="993"/>
                  </a:cubicBezTo>
                  <a:cubicBezTo>
                    <a:pt x="1925" y="1490"/>
                    <a:pt x="2566" y="1490"/>
                    <a:pt x="3208" y="1490"/>
                  </a:cubicBezTo>
                  <a:cubicBezTo>
                    <a:pt x="5774" y="1490"/>
                    <a:pt x="5774" y="1614"/>
                    <a:pt x="5774" y="1862"/>
                  </a:cubicBezTo>
                  <a:cubicBezTo>
                    <a:pt x="5774" y="2110"/>
                    <a:pt x="5347" y="3352"/>
                    <a:pt x="4919" y="4097"/>
                  </a:cubicBezTo>
                  <a:lnTo>
                    <a:pt x="3850" y="6828"/>
                  </a:lnTo>
                  <a:cubicBezTo>
                    <a:pt x="3208" y="7945"/>
                    <a:pt x="428" y="14648"/>
                    <a:pt x="214" y="15021"/>
                  </a:cubicBezTo>
                  <a:cubicBezTo>
                    <a:pt x="0" y="15766"/>
                    <a:pt x="0" y="16138"/>
                    <a:pt x="0" y="16510"/>
                  </a:cubicBezTo>
                  <a:cubicBezTo>
                    <a:pt x="0" y="19614"/>
                    <a:pt x="3422" y="21600"/>
                    <a:pt x="7913" y="21600"/>
                  </a:cubicBezTo>
                  <a:cubicBezTo>
                    <a:pt x="14543" y="21600"/>
                    <a:pt x="21600" y="17503"/>
                    <a:pt x="21600" y="12910"/>
                  </a:cubicBezTo>
                  <a:cubicBezTo>
                    <a:pt x="21600" y="9310"/>
                    <a:pt x="17109" y="7821"/>
                    <a:pt x="13473" y="7821"/>
                  </a:cubicBezTo>
                  <a:cubicBezTo>
                    <a:pt x="10693" y="7821"/>
                    <a:pt x="8554" y="8690"/>
                    <a:pt x="6844" y="9434"/>
                  </a:cubicBezTo>
                  <a:lnTo>
                    <a:pt x="10479" y="869"/>
                  </a:lnTo>
                  <a:close/>
                  <a:moveTo>
                    <a:pt x="7913" y="20731"/>
                  </a:moveTo>
                  <a:cubicBezTo>
                    <a:pt x="5347" y="20731"/>
                    <a:pt x="3850" y="19490"/>
                    <a:pt x="3850" y="17628"/>
                  </a:cubicBezTo>
                  <a:cubicBezTo>
                    <a:pt x="3850" y="16510"/>
                    <a:pt x="4277" y="15393"/>
                    <a:pt x="5774" y="12041"/>
                  </a:cubicBezTo>
                  <a:cubicBezTo>
                    <a:pt x="5988" y="11421"/>
                    <a:pt x="5988" y="11297"/>
                    <a:pt x="7057" y="10676"/>
                  </a:cubicBezTo>
                  <a:cubicBezTo>
                    <a:pt x="8982" y="9310"/>
                    <a:pt x="11549" y="8690"/>
                    <a:pt x="13473" y="8690"/>
                  </a:cubicBezTo>
                  <a:cubicBezTo>
                    <a:pt x="15398" y="8690"/>
                    <a:pt x="17323" y="9559"/>
                    <a:pt x="17323" y="11669"/>
                  </a:cubicBezTo>
                  <a:cubicBezTo>
                    <a:pt x="17323" y="12910"/>
                    <a:pt x="16040" y="16014"/>
                    <a:pt x="14543" y="17752"/>
                  </a:cubicBezTo>
                  <a:cubicBezTo>
                    <a:pt x="13259" y="19241"/>
                    <a:pt x="10479" y="20731"/>
                    <a:pt x="7913" y="20731"/>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9" name="Shape 359"/>
            <p:cNvSpPr/>
            <p:nvPr/>
          </p:nvSpPr>
          <p:spPr>
            <a:xfrm>
              <a:off x="2347912" y="184150"/>
              <a:ext cx="18728" cy="18728"/>
            </a:xfrm>
            <a:custGeom>
              <a:avLst/>
              <a:gdLst/>
              <a:ahLst/>
              <a:cxnLst>
                <a:cxn ang="0">
                  <a:pos x="wd2" y="hd2"/>
                </a:cxn>
                <a:cxn ang="5400000">
                  <a:pos x="wd2" y="hd2"/>
                </a:cxn>
                <a:cxn ang="10800000">
                  <a:pos x="wd2" y="hd2"/>
                </a:cxn>
                <a:cxn ang="16200000">
                  <a:pos x="wd2" y="hd2"/>
                </a:cxn>
              </a:cxnLst>
              <a:rect l="0" t="0" r="r" b="b"/>
              <a:pathLst>
                <a:path w="21600" h="21600" extrusionOk="0">
                  <a:moveTo>
                    <a:pt x="21600" y="11172"/>
                  </a:moveTo>
                  <a:cubicBezTo>
                    <a:pt x="21600" y="4469"/>
                    <a:pt x="16386" y="0"/>
                    <a:pt x="11172" y="0"/>
                  </a:cubicBezTo>
                  <a:cubicBezTo>
                    <a:pt x="4469" y="0"/>
                    <a:pt x="0" y="5214"/>
                    <a:pt x="0" y="11172"/>
                  </a:cubicBezTo>
                  <a:cubicBezTo>
                    <a:pt x="0" y="17876"/>
                    <a:pt x="5959" y="21600"/>
                    <a:pt x="11172" y="21600"/>
                  </a:cubicBezTo>
                  <a:cubicBezTo>
                    <a:pt x="17131" y="21600"/>
                    <a:pt x="21600" y="16386"/>
                    <a:pt x="21600" y="11172"/>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0" name="Shape 360"/>
            <p:cNvSpPr/>
            <p:nvPr/>
          </p:nvSpPr>
          <p:spPr>
            <a:xfrm>
              <a:off x="2413000" y="65087"/>
              <a:ext cx="86957" cy="36166"/>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1" name="Shape 361"/>
            <p:cNvSpPr/>
            <p:nvPr/>
          </p:nvSpPr>
          <p:spPr>
            <a:xfrm>
              <a:off x="2400300" y="117475"/>
              <a:ext cx="86957" cy="123471"/>
            </a:xfrm>
            <a:custGeom>
              <a:avLst/>
              <a:gdLst/>
              <a:ahLst/>
              <a:cxnLst>
                <a:cxn ang="0">
                  <a:pos x="wd2" y="hd2"/>
                </a:cxn>
                <a:cxn ang="5400000">
                  <a:pos x="wd2" y="hd2"/>
                </a:cxn>
                <a:cxn ang="10800000">
                  <a:pos x="wd2" y="hd2"/>
                </a:cxn>
                <a:cxn ang="16200000">
                  <a:pos x="wd2" y="hd2"/>
                </a:cxn>
              </a:cxnLst>
              <a:rect l="0" t="0" r="r" b="b"/>
              <a:pathLst>
                <a:path w="21600" h="21600" extrusionOk="0">
                  <a:moveTo>
                    <a:pt x="10446" y="869"/>
                  </a:moveTo>
                  <a:cubicBezTo>
                    <a:pt x="10446" y="869"/>
                    <a:pt x="10623" y="497"/>
                    <a:pt x="10623" y="372"/>
                  </a:cubicBezTo>
                  <a:cubicBezTo>
                    <a:pt x="10623" y="248"/>
                    <a:pt x="10446" y="0"/>
                    <a:pt x="9915" y="0"/>
                  </a:cubicBezTo>
                  <a:cubicBezTo>
                    <a:pt x="9030" y="0"/>
                    <a:pt x="5311" y="248"/>
                    <a:pt x="4249" y="248"/>
                  </a:cubicBezTo>
                  <a:cubicBezTo>
                    <a:pt x="3895" y="372"/>
                    <a:pt x="3364" y="372"/>
                    <a:pt x="3364" y="993"/>
                  </a:cubicBezTo>
                  <a:cubicBezTo>
                    <a:pt x="3364" y="1490"/>
                    <a:pt x="3895" y="1490"/>
                    <a:pt x="4426" y="1490"/>
                  </a:cubicBezTo>
                  <a:cubicBezTo>
                    <a:pt x="6551" y="1490"/>
                    <a:pt x="6551" y="1614"/>
                    <a:pt x="6551" y="1862"/>
                  </a:cubicBezTo>
                  <a:cubicBezTo>
                    <a:pt x="6551" y="2110"/>
                    <a:pt x="6551" y="2359"/>
                    <a:pt x="6374" y="2607"/>
                  </a:cubicBezTo>
                  <a:lnTo>
                    <a:pt x="177" y="19986"/>
                  </a:lnTo>
                  <a:cubicBezTo>
                    <a:pt x="0" y="20483"/>
                    <a:pt x="0" y="20607"/>
                    <a:pt x="0" y="20607"/>
                  </a:cubicBezTo>
                  <a:cubicBezTo>
                    <a:pt x="0" y="21103"/>
                    <a:pt x="531" y="21600"/>
                    <a:pt x="1416" y="21600"/>
                  </a:cubicBezTo>
                  <a:cubicBezTo>
                    <a:pt x="2656" y="21600"/>
                    <a:pt x="3187" y="20979"/>
                    <a:pt x="3541" y="20359"/>
                  </a:cubicBezTo>
                  <a:cubicBezTo>
                    <a:pt x="3541" y="20234"/>
                    <a:pt x="5489" y="14772"/>
                    <a:pt x="5666" y="14400"/>
                  </a:cubicBezTo>
                  <a:cubicBezTo>
                    <a:pt x="8852" y="14648"/>
                    <a:pt x="11331" y="15269"/>
                    <a:pt x="11331" y="16883"/>
                  </a:cubicBezTo>
                  <a:cubicBezTo>
                    <a:pt x="11331" y="17007"/>
                    <a:pt x="11331" y="17255"/>
                    <a:pt x="11154" y="17503"/>
                  </a:cubicBezTo>
                  <a:cubicBezTo>
                    <a:pt x="10977" y="18000"/>
                    <a:pt x="10977" y="18124"/>
                    <a:pt x="10977" y="18497"/>
                  </a:cubicBezTo>
                  <a:cubicBezTo>
                    <a:pt x="10977" y="20607"/>
                    <a:pt x="13633" y="21600"/>
                    <a:pt x="15757" y="21600"/>
                  </a:cubicBezTo>
                  <a:cubicBezTo>
                    <a:pt x="20007" y="21600"/>
                    <a:pt x="21246" y="17007"/>
                    <a:pt x="21246" y="16883"/>
                  </a:cubicBezTo>
                  <a:cubicBezTo>
                    <a:pt x="21246" y="16510"/>
                    <a:pt x="20715" y="16510"/>
                    <a:pt x="20538" y="16510"/>
                  </a:cubicBezTo>
                  <a:cubicBezTo>
                    <a:pt x="20007" y="16510"/>
                    <a:pt x="19830" y="16634"/>
                    <a:pt x="19652" y="17255"/>
                  </a:cubicBezTo>
                  <a:cubicBezTo>
                    <a:pt x="19121" y="18621"/>
                    <a:pt x="17882" y="20731"/>
                    <a:pt x="15757" y="20731"/>
                  </a:cubicBezTo>
                  <a:cubicBezTo>
                    <a:pt x="14695" y="20731"/>
                    <a:pt x="14341" y="19986"/>
                    <a:pt x="14341" y="19117"/>
                  </a:cubicBezTo>
                  <a:cubicBezTo>
                    <a:pt x="14341" y="18621"/>
                    <a:pt x="14341" y="18621"/>
                    <a:pt x="14518" y="17752"/>
                  </a:cubicBezTo>
                  <a:cubicBezTo>
                    <a:pt x="14518" y="17752"/>
                    <a:pt x="14695" y="17131"/>
                    <a:pt x="14695" y="16883"/>
                  </a:cubicBezTo>
                  <a:cubicBezTo>
                    <a:pt x="14695" y="14152"/>
                    <a:pt x="9561" y="13655"/>
                    <a:pt x="7613" y="13531"/>
                  </a:cubicBezTo>
                  <a:cubicBezTo>
                    <a:pt x="8852" y="13034"/>
                    <a:pt x="10623" y="12041"/>
                    <a:pt x="11331" y="11545"/>
                  </a:cubicBezTo>
                  <a:cubicBezTo>
                    <a:pt x="13456" y="10055"/>
                    <a:pt x="15757" y="8690"/>
                    <a:pt x="18236" y="8690"/>
                  </a:cubicBezTo>
                  <a:cubicBezTo>
                    <a:pt x="18767" y="8690"/>
                    <a:pt x="19298" y="8690"/>
                    <a:pt x="19652" y="9062"/>
                  </a:cubicBezTo>
                  <a:cubicBezTo>
                    <a:pt x="17705" y="9186"/>
                    <a:pt x="17351" y="10303"/>
                    <a:pt x="17351" y="10800"/>
                  </a:cubicBezTo>
                  <a:cubicBezTo>
                    <a:pt x="17351" y="11421"/>
                    <a:pt x="18059" y="11917"/>
                    <a:pt x="19121" y="11917"/>
                  </a:cubicBezTo>
                  <a:cubicBezTo>
                    <a:pt x="20361" y="11917"/>
                    <a:pt x="21600" y="11172"/>
                    <a:pt x="21600" y="9931"/>
                  </a:cubicBezTo>
                  <a:cubicBezTo>
                    <a:pt x="21600" y="8938"/>
                    <a:pt x="20538" y="7821"/>
                    <a:pt x="18236" y="7821"/>
                  </a:cubicBezTo>
                  <a:cubicBezTo>
                    <a:pt x="15757" y="7821"/>
                    <a:pt x="13456" y="9062"/>
                    <a:pt x="11154" y="10428"/>
                  </a:cubicBezTo>
                  <a:cubicBezTo>
                    <a:pt x="9384" y="11669"/>
                    <a:pt x="7967" y="12662"/>
                    <a:pt x="6020" y="13159"/>
                  </a:cubicBezTo>
                  <a:lnTo>
                    <a:pt x="10446" y="86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2" name="Shape 362"/>
            <p:cNvSpPr/>
            <p:nvPr/>
          </p:nvSpPr>
          <p:spPr>
            <a:xfrm>
              <a:off x="2509837" y="179387"/>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3" name="Shape 363"/>
            <p:cNvSpPr/>
            <p:nvPr/>
          </p:nvSpPr>
          <p:spPr>
            <a:xfrm>
              <a:off x="2671762" y="165100"/>
              <a:ext cx="125058" cy="229830"/>
            </a:xfrm>
            <a:custGeom>
              <a:avLst/>
              <a:gdLst/>
              <a:ahLst/>
              <a:cxnLst>
                <a:cxn ang="0">
                  <a:pos x="wd2" y="hd2"/>
                </a:cxn>
                <a:cxn ang="5400000">
                  <a:pos x="wd2" y="hd2"/>
                </a:cxn>
                <a:cxn ang="10800000">
                  <a:pos x="wd2" y="hd2"/>
                </a:cxn>
                <a:cxn ang="16200000">
                  <a:pos x="wd2" y="hd2"/>
                </a:cxn>
              </a:cxnLst>
              <a:rect l="0" t="0" r="r" b="b"/>
              <a:pathLst>
                <a:path w="21600" h="21600" extrusionOk="0">
                  <a:moveTo>
                    <a:pt x="13623" y="7267"/>
                  </a:moveTo>
                  <a:lnTo>
                    <a:pt x="17305" y="7267"/>
                  </a:lnTo>
                  <a:cubicBezTo>
                    <a:pt x="18164" y="7267"/>
                    <a:pt x="18655" y="7267"/>
                    <a:pt x="18655" y="6729"/>
                  </a:cubicBezTo>
                  <a:cubicBezTo>
                    <a:pt x="18655" y="6527"/>
                    <a:pt x="18164" y="6527"/>
                    <a:pt x="17427" y="6527"/>
                  </a:cubicBezTo>
                  <a:lnTo>
                    <a:pt x="13868" y="6527"/>
                  </a:lnTo>
                  <a:lnTo>
                    <a:pt x="14850" y="3768"/>
                  </a:lnTo>
                  <a:cubicBezTo>
                    <a:pt x="14973" y="3297"/>
                    <a:pt x="15586" y="1615"/>
                    <a:pt x="15832" y="1346"/>
                  </a:cubicBezTo>
                  <a:cubicBezTo>
                    <a:pt x="16200" y="875"/>
                    <a:pt x="16936" y="538"/>
                    <a:pt x="17918" y="538"/>
                  </a:cubicBezTo>
                  <a:cubicBezTo>
                    <a:pt x="18041" y="538"/>
                    <a:pt x="19145" y="538"/>
                    <a:pt x="20005" y="942"/>
                  </a:cubicBezTo>
                  <a:cubicBezTo>
                    <a:pt x="18041" y="1077"/>
                    <a:pt x="17673" y="1884"/>
                    <a:pt x="17673" y="2221"/>
                  </a:cubicBezTo>
                  <a:cubicBezTo>
                    <a:pt x="17673" y="2759"/>
                    <a:pt x="18409" y="3028"/>
                    <a:pt x="19268" y="3028"/>
                  </a:cubicBezTo>
                  <a:cubicBezTo>
                    <a:pt x="20373" y="3028"/>
                    <a:pt x="21600" y="2557"/>
                    <a:pt x="21600" y="1615"/>
                  </a:cubicBezTo>
                  <a:cubicBezTo>
                    <a:pt x="21600" y="538"/>
                    <a:pt x="19636" y="0"/>
                    <a:pt x="17918" y="0"/>
                  </a:cubicBezTo>
                  <a:cubicBezTo>
                    <a:pt x="16445" y="0"/>
                    <a:pt x="13623" y="404"/>
                    <a:pt x="12395" y="2759"/>
                  </a:cubicBezTo>
                  <a:cubicBezTo>
                    <a:pt x="12150" y="3297"/>
                    <a:pt x="12027" y="3499"/>
                    <a:pt x="10923" y="6527"/>
                  </a:cubicBezTo>
                  <a:lnTo>
                    <a:pt x="7977" y="6527"/>
                  </a:lnTo>
                  <a:cubicBezTo>
                    <a:pt x="7118" y="6527"/>
                    <a:pt x="6627" y="6527"/>
                    <a:pt x="6627" y="6931"/>
                  </a:cubicBezTo>
                  <a:cubicBezTo>
                    <a:pt x="6627" y="7267"/>
                    <a:pt x="6995" y="7267"/>
                    <a:pt x="7855" y="7267"/>
                  </a:cubicBezTo>
                  <a:lnTo>
                    <a:pt x="10677" y="7267"/>
                  </a:lnTo>
                  <a:lnTo>
                    <a:pt x="7486" y="16621"/>
                  </a:lnTo>
                  <a:cubicBezTo>
                    <a:pt x="6627" y="18908"/>
                    <a:pt x="5891" y="21062"/>
                    <a:pt x="3682" y="21062"/>
                  </a:cubicBezTo>
                  <a:cubicBezTo>
                    <a:pt x="3559" y="21062"/>
                    <a:pt x="2455" y="21062"/>
                    <a:pt x="1595" y="20658"/>
                  </a:cubicBezTo>
                  <a:cubicBezTo>
                    <a:pt x="3559" y="20591"/>
                    <a:pt x="4050" y="19716"/>
                    <a:pt x="4050" y="19379"/>
                  </a:cubicBezTo>
                  <a:cubicBezTo>
                    <a:pt x="4050" y="18841"/>
                    <a:pt x="3191" y="18505"/>
                    <a:pt x="2332" y="18505"/>
                  </a:cubicBezTo>
                  <a:cubicBezTo>
                    <a:pt x="1227" y="18505"/>
                    <a:pt x="0" y="19043"/>
                    <a:pt x="0" y="19985"/>
                  </a:cubicBezTo>
                  <a:cubicBezTo>
                    <a:pt x="0" y="20994"/>
                    <a:pt x="1964" y="21600"/>
                    <a:pt x="3682" y="21600"/>
                  </a:cubicBezTo>
                  <a:cubicBezTo>
                    <a:pt x="6014" y="21600"/>
                    <a:pt x="7855" y="20187"/>
                    <a:pt x="8591" y="19312"/>
                  </a:cubicBezTo>
                  <a:cubicBezTo>
                    <a:pt x="9941" y="17764"/>
                    <a:pt x="10923" y="14938"/>
                    <a:pt x="11045" y="14736"/>
                  </a:cubicBezTo>
                  <a:lnTo>
                    <a:pt x="13623" y="726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4" name="Shape 364"/>
            <p:cNvSpPr/>
            <p:nvPr/>
          </p:nvSpPr>
          <p:spPr>
            <a:xfrm>
              <a:off x="2833687" y="1539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5" name="Shape 365"/>
            <p:cNvSpPr/>
            <p:nvPr/>
          </p:nvSpPr>
          <p:spPr>
            <a:xfrm>
              <a:off x="2913062" y="2317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486" y="18630"/>
                    <a:pt x="6014" y="20520"/>
                    <a:pt x="4173" y="20520"/>
                  </a:cubicBezTo>
                  <a:cubicBezTo>
                    <a:pt x="3805" y="20520"/>
                    <a:pt x="2823" y="20520"/>
                    <a:pt x="1964" y="19980"/>
                  </a:cubicBezTo>
                  <a:cubicBezTo>
                    <a:pt x="3068" y="19710"/>
                    <a:pt x="3927" y="18765"/>
                    <a:pt x="3927" y="17415"/>
                  </a:cubicBezTo>
                  <a:cubicBezTo>
                    <a:pt x="3927"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255"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6" name="Shape 366"/>
            <p:cNvSpPr/>
            <p:nvPr/>
          </p:nvSpPr>
          <p:spPr>
            <a:xfrm>
              <a:off x="3071812" y="3175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7486" y="6521"/>
                  </a:cubicBezTo>
                  <a:lnTo>
                    <a:pt x="17486" y="7540"/>
                  </a:ln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7" name="Shape 367"/>
            <p:cNvSpPr/>
            <p:nvPr/>
          </p:nvSpPr>
          <p:spPr>
            <a:xfrm>
              <a:off x="3195637" y="96837"/>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8" name="Shape 368"/>
            <p:cNvSpPr/>
            <p:nvPr/>
          </p:nvSpPr>
          <p:spPr>
            <a:xfrm>
              <a:off x="3176587" y="168275"/>
              <a:ext cx="113945" cy="177444"/>
            </a:xfrm>
            <a:custGeom>
              <a:avLst/>
              <a:gdLst/>
              <a:ahLst/>
              <a:cxnLst>
                <a:cxn ang="0">
                  <a:pos x="wd2" y="hd2"/>
                </a:cxn>
                <a:cxn ang="5400000">
                  <a:pos x="wd2" y="hd2"/>
                </a:cxn>
                <a:cxn ang="10800000">
                  <a:pos x="wd2" y="hd2"/>
                </a:cxn>
                <a:cxn ang="16200000">
                  <a:pos x="wd2" y="hd2"/>
                </a:cxn>
              </a:cxnLst>
              <a:rect l="0" t="0" r="r" b="b"/>
              <a:pathLst>
                <a:path w="21600" h="21600" extrusionOk="0">
                  <a:moveTo>
                    <a:pt x="11070" y="347"/>
                  </a:moveTo>
                  <a:cubicBezTo>
                    <a:pt x="11070" y="347"/>
                    <a:pt x="11070" y="0"/>
                    <a:pt x="10395" y="0"/>
                  </a:cubicBezTo>
                  <a:cubicBezTo>
                    <a:pt x="9315" y="0"/>
                    <a:pt x="5805" y="260"/>
                    <a:pt x="4590" y="347"/>
                  </a:cubicBezTo>
                  <a:cubicBezTo>
                    <a:pt x="4185" y="347"/>
                    <a:pt x="3780" y="347"/>
                    <a:pt x="3780" y="954"/>
                  </a:cubicBezTo>
                  <a:cubicBezTo>
                    <a:pt x="3780" y="1301"/>
                    <a:pt x="4185" y="1301"/>
                    <a:pt x="4860" y="1301"/>
                  </a:cubicBezTo>
                  <a:cubicBezTo>
                    <a:pt x="7155" y="1301"/>
                    <a:pt x="7290" y="1475"/>
                    <a:pt x="7290" y="1822"/>
                  </a:cubicBezTo>
                  <a:lnTo>
                    <a:pt x="7155" y="2429"/>
                  </a:lnTo>
                  <a:lnTo>
                    <a:pt x="135" y="20039"/>
                  </a:lnTo>
                  <a:cubicBezTo>
                    <a:pt x="0" y="20472"/>
                    <a:pt x="0" y="20559"/>
                    <a:pt x="0" y="20733"/>
                  </a:cubicBezTo>
                  <a:cubicBezTo>
                    <a:pt x="0" y="21427"/>
                    <a:pt x="945" y="21600"/>
                    <a:pt x="1350" y="21600"/>
                  </a:cubicBezTo>
                  <a:cubicBezTo>
                    <a:pt x="2025" y="21600"/>
                    <a:pt x="2700" y="21340"/>
                    <a:pt x="2970" y="20906"/>
                  </a:cubicBezTo>
                  <a:cubicBezTo>
                    <a:pt x="3240" y="20646"/>
                    <a:pt x="5400" y="15007"/>
                    <a:pt x="5670" y="14227"/>
                  </a:cubicBezTo>
                  <a:cubicBezTo>
                    <a:pt x="7290" y="14313"/>
                    <a:pt x="11205" y="14834"/>
                    <a:pt x="11205" y="16829"/>
                  </a:cubicBezTo>
                  <a:cubicBezTo>
                    <a:pt x="11205" y="17089"/>
                    <a:pt x="11205" y="17176"/>
                    <a:pt x="11070" y="17436"/>
                  </a:cubicBezTo>
                  <a:cubicBezTo>
                    <a:pt x="10935" y="17870"/>
                    <a:pt x="10935" y="18217"/>
                    <a:pt x="10935" y="18564"/>
                  </a:cubicBezTo>
                  <a:cubicBezTo>
                    <a:pt x="10935" y="20386"/>
                    <a:pt x="12825" y="21600"/>
                    <a:pt x="15255" y="21600"/>
                  </a:cubicBezTo>
                  <a:cubicBezTo>
                    <a:pt x="16740" y="21600"/>
                    <a:pt x="17955" y="21080"/>
                    <a:pt x="19035" y="19952"/>
                  </a:cubicBezTo>
                  <a:cubicBezTo>
                    <a:pt x="20250" y="18651"/>
                    <a:pt x="20790" y="16916"/>
                    <a:pt x="20790" y="16829"/>
                  </a:cubicBezTo>
                  <a:cubicBezTo>
                    <a:pt x="20790" y="16569"/>
                    <a:pt x="20385" y="16569"/>
                    <a:pt x="20250" y="16569"/>
                  </a:cubicBezTo>
                  <a:cubicBezTo>
                    <a:pt x="19710" y="16569"/>
                    <a:pt x="19710" y="16655"/>
                    <a:pt x="19575" y="17089"/>
                  </a:cubicBezTo>
                  <a:cubicBezTo>
                    <a:pt x="18630" y="19345"/>
                    <a:pt x="17415" y="20906"/>
                    <a:pt x="15390" y="20906"/>
                  </a:cubicBezTo>
                  <a:cubicBezTo>
                    <a:pt x="14445" y="20906"/>
                    <a:pt x="13905" y="20559"/>
                    <a:pt x="13905" y="19431"/>
                  </a:cubicBezTo>
                  <a:cubicBezTo>
                    <a:pt x="13905" y="18911"/>
                    <a:pt x="14040" y="18217"/>
                    <a:pt x="14175" y="17783"/>
                  </a:cubicBezTo>
                  <a:cubicBezTo>
                    <a:pt x="14445" y="17263"/>
                    <a:pt x="14445" y="17089"/>
                    <a:pt x="14445" y="16829"/>
                  </a:cubicBezTo>
                  <a:cubicBezTo>
                    <a:pt x="14445" y="14834"/>
                    <a:pt x="11475" y="13966"/>
                    <a:pt x="7290" y="13619"/>
                  </a:cubicBezTo>
                  <a:cubicBezTo>
                    <a:pt x="8775" y="13012"/>
                    <a:pt x="10395" y="12058"/>
                    <a:pt x="11475" y="11364"/>
                  </a:cubicBezTo>
                  <a:cubicBezTo>
                    <a:pt x="13770" y="9716"/>
                    <a:pt x="15930" y="8414"/>
                    <a:pt x="18225" y="8414"/>
                  </a:cubicBezTo>
                  <a:cubicBezTo>
                    <a:pt x="18630" y="8414"/>
                    <a:pt x="18630" y="8414"/>
                    <a:pt x="18765" y="8414"/>
                  </a:cubicBezTo>
                  <a:cubicBezTo>
                    <a:pt x="19305" y="8501"/>
                    <a:pt x="19305" y="8501"/>
                    <a:pt x="19710" y="8675"/>
                  </a:cubicBezTo>
                  <a:cubicBezTo>
                    <a:pt x="19845" y="8675"/>
                    <a:pt x="19845" y="8761"/>
                    <a:pt x="19845" y="8761"/>
                  </a:cubicBezTo>
                  <a:cubicBezTo>
                    <a:pt x="17550" y="8848"/>
                    <a:pt x="17145" y="10063"/>
                    <a:pt x="17145" y="10410"/>
                  </a:cubicBezTo>
                  <a:cubicBezTo>
                    <a:pt x="17145" y="10930"/>
                    <a:pt x="17685" y="11537"/>
                    <a:pt x="19035" y="11537"/>
                  </a:cubicBezTo>
                  <a:cubicBezTo>
                    <a:pt x="20250" y="11537"/>
                    <a:pt x="21600" y="10843"/>
                    <a:pt x="21600" y="9629"/>
                  </a:cubicBezTo>
                  <a:cubicBezTo>
                    <a:pt x="21600" y="8761"/>
                    <a:pt x="20520" y="7720"/>
                    <a:pt x="18360" y="7720"/>
                  </a:cubicBezTo>
                  <a:cubicBezTo>
                    <a:pt x="17010" y="7720"/>
                    <a:pt x="14850" y="7981"/>
                    <a:pt x="11475" y="10410"/>
                  </a:cubicBezTo>
                  <a:cubicBezTo>
                    <a:pt x="9720" y="11537"/>
                    <a:pt x="7965" y="12839"/>
                    <a:pt x="6075" y="13272"/>
                  </a:cubicBezTo>
                  <a:lnTo>
                    <a:pt x="11070" y="34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9" name="Shape 369"/>
            <p:cNvSpPr/>
            <p:nvPr/>
          </p:nvSpPr>
          <p:spPr>
            <a:xfrm>
              <a:off x="3308350" y="2587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0" name="Shape 370"/>
            <p:cNvSpPr/>
            <p:nvPr/>
          </p:nvSpPr>
          <p:spPr>
            <a:xfrm>
              <a:off x="3479800" y="1539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75" name="Group 375"/>
          <p:cNvGrpSpPr/>
          <p:nvPr/>
        </p:nvGrpSpPr>
        <p:grpSpPr>
          <a:xfrm>
            <a:off x="6779328" y="6808787"/>
            <a:ext cx="164743" cy="248882"/>
            <a:chOff x="0" y="0"/>
            <a:chExt cx="164741" cy="248881"/>
          </a:xfrm>
        </p:grpSpPr>
        <p:sp>
          <p:nvSpPr>
            <p:cNvPr id="372" name="Shape 372"/>
            <p:cNvSpPr/>
            <p:nvPr/>
          </p:nvSpPr>
          <p:spPr>
            <a:xfrm>
              <a:off x="0" y="1587"/>
              <a:ext cx="164742" cy="2457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3" name="Shape 373"/>
            <p:cNvSpPr/>
            <p:nvPr/>
          </p:nvSpPr>
          <p:spPr>
            <a:xfrm>
              <a:off x="46037" y="0"/>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4" name="Shape 374"/>
            <p:cNvSpPr/>
            <p:nvPr/>
          </p:nvSpPr>
          <p:spPr>
            <a:xfrm>
              <a:off x="39687" y="71437"/>
              <a:ext cx="91723" cy="177445"/>
            </a:xfrm>
            <a:custGeom>
              <a:avLst/>
              <a:gdLst/>
              <a:ahLst/>
              <a:cxnLst>
                <a:cxn ang="0">
                  <a:pos x="wd2" y="hd2"/>
                </a:cxn>
                <a:cxn ang="5400000">
                  <a:pos x="wd2" y="hd2"/>
                </a:cxn>
                <a:cxn ang="10800000">
                  <a:pos x="wd2" y="hd2"/>
                </a:cxn>
                <a:cxn ang="16200000">
                  <a:pos x="wd2" y="hd2"/>
                </a:cxn>
              </a:cxnLst>
              <a:rect l="0" t="0" r="r" b="b"/>
              <a:pathLst>
                <a:path w="21600" h="21600" extrusionOk="0">
                  <a:moveTo>
                    <a:pt x="11298" y="347"/>
                  </a:moveTo>
                  <a:cubicBezTo>
                    <a:pt x="11298" y="347"/>
                    <a:pt x="11298" y="0"/>
                    <a:pt x="10468" y="0"/>
                  </a:cubicBezTo>
                  <a:cubicBezTo>
                    <a:pt x="9138" y="0"/>
                    <a:pt x="4818" y="260"/>
                    <a:pt x="3323" y="347"/>
                  </a:cubicBezTo>
                  <a:cubicBezTo>
                    <a:pt x="2825" y="347"/>
                    <a:pt x="2160" y="347"/>
                    <a:pt x="2160" y="954"/>
                  </a:cubicBezTo>
                  <a:cubicBezTo>
                    <a:pt x="2160" y="1301"/>
                    <a:pt x="2825" y="1301"/>
                    <a:pt x="3655" y="1301"/>
                  </a:cubicBezTo>
                  <a:cubicBezTo>
                    <a:pt x="6480" y="1301"/>
                    <a:pt x="6646" y="1475"/>
                    <a:pt x="6646" y="1822"/>
                  </a:cubicBezTo>
                  <a:cubicBezTo>
                    <a:pt x="6646" y="1995"/>
                    <a:pt x="5982" y="3036"/>
                    <a:pt x="5815" y="3730"/>
                  </a:cubicBezTo>
                  <a:lnTo>
                    <a:pt x="997" y="13706"/>
                  </a:lnTo>
                  <a:cubicBezTo>
                    <a:pt x="166" y="15181"/>
                    <a:pt x="0" y="15701"/>
                    <a:pt x="0" y="16742"/>
                  </a:cubicBezTo>
                  <a:cubicBezTo>
                    <a:pt x="0" y="19692"/>
                    <a:pt x="3157" y="21600"/>
                    <a:pt x="7477" y="21600"/>
                  </a:cubicBezTo>
                  <a:cubicBezTo>
                    <a:pt x="14455" y="21600"/>
                    <a:pt x="21600" y="17002"/>
                    <a:pt x="21600" y="12578"/>
                  </a:cubicBezTo>
                  <a:cubicBezTo>
                    <a:pt x="21600" y="9802"/>
                    <a:pt x="18609" y="7720"/>
                    <a:pt x="13791" y="7720"/>
                  </a:cubicBezTo>
                  <a:cubicBezTo>
                    <a:pt x="11132" y="7720"/>
                    <a:pt x="8640" y="8588"/>
                    <a:pt x="6978" y="9542"/>
                  </a:cubicBezTo>
                  <a:lnTo>
                    <a:pt x="11298" y="347"/>
                  </a:lnTo>
                  <a:close/>
                  <a:moveTo>
                    <a:pt x="5815" y="11884"/>
                  </a:moveTo>
                  <a:cubicBezTo>
                    <a:pt x="6148" y="11277"/>
                    <a:pt x="6148" y="11190"/>
                    <a:pt x="6646" y="10843"/>
                  </a:cubicBezTo>
                  <a:cubicBezTo>
                    <a:pt x="9471" y="8848"/>
                    <a:pt x="12129" y="8414"/>
                    <a:pt x="13791" y="8414"/>
                  </a:cubicBezTo>
                  <a:cubicBezTo>
                    <a:pt x="15785" y="8414"/>
                    <a:pt x="17446" y="9282"/>
                    <a:pt x="17446" y="11277"/>
                  </a:cubicBezTo>
                  <a:cubicBezTo>
                    <a:pt x="17446" y="13099"/>
                    <a:pt x="15452" y="16569"/>
                    <a:pt x="14455" y="17783"/>
                  </a:cubicBezTo>
                  <a:cubicBezTo>
                    <a:pt x="12462" y="19778"/>
                    <a:pt x="9803" y="20906"/>
                    <a:pt x="7477" y="20906"/>
                  </a:cubicBezTo>
                  <a:cubicBezTo>
                    <a:pt x="5483" y="20906"/>
                    <a:pt x="3489" y="20039"/>
                    <a:pt x="3489" y="17783"/>
                  </a:cubicBezTo>
                  <a:cubicBezTo>
                    <a:pt x="3489" y="17263"/>
                    <a:pt x="3489" y="16655"/>
                    <a:pt x="4486" y="14747"/>
                  </a:cubicBezTo>
                  <a:lnTo>
                    <a:pt x="5815" y="11884"/>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pic>
        <p:nvPicPr>
          <p:cNvPr id="376" name="pasted-image.tiff"/>
          <p:cNvPicPr>
            <a:picLocks noChangeAspect="1"/>
          </p:cNvPicPr>
          <p:nvPr/>
        </p:nvPicPr>
        <p:blipFill>
          <a:blip r:embed="rId7"/>
          <a:stretch>
            <a:fillRect/>
          </a:stretch>
        </p:blipFill>
        <p:spPr>
          <a:xfrm>
            <a:off x="1267883" y="1849966"/>
            <a:ext cx="3034454" cy="1918742"/>
          </a:xfrm>
          <a:prstGeom prst="rect">
            <a:avLst/>
          </a:prstGeom>
          <a:ln w="12700">
            <a:miter lim="400000"/>
          </a:ln>
        </p:spPr>
      </p:pic>
      <p:pic>
        <p:nvPicPr>
          <p:cNvPr id="377" name="pasted-image.pdf"/>
          <p:cNvPicPr>
            <a:picLocks noChangeAspect="1"/>
          </p:cNvPicPr>
          <p:nvPr/>
        </p:nvPicPr>
        <p:blipFill>
          <a:blip r:embed="rId8"/>
          <a:stretch>
            <a:fillRect/>
          </a:stretch>
        </p:blipFill>
        <p:spPr>
          <a:xfrm>
            <a:off x="1589616" y="3033183"/>
            <a:ext cx="232954" cy="215698"/>
          </a:xfrm>
          <a:prstGeom prst="rect">
            <a:avLst/>
          </a:prstGeom>
          <a:ln w="12700">
            <a:miter lim="400000"/>
          </a:ln>
        </p:spPr>
      </p:pic>
      <p:pic>
        <p:nvPicPr>
          <p:cNvPr id="378" name="pasted-image.pdf"/>
          <p:cNvPicPr>
            <a:picLocks noChangeAspect="1"/>
          </p:cNvPicPr>
          <p:nvPr/>
        </p:nvPicPr>
        <p:blipFill>
          <a:blip r:embed="rId9"/>
          <a:stretch>
            <a:fillRect/>
          </a:stretch>
        </p:blipFill>
        <p:spPr>
          <a:xfrm>
            <a:off x="3774016" y="3007783"/>
            <a:ext cx="325642" cy="269818"/>
          </a:xfrm>
          <a:prstGeom prst="rect">
            <a:avLst/>
          </a:prstGeom>
          <a:ln w="12700">
            <a:miter lim="400000"/>
          </a:ln>
        </p:spPr>
      </p:pic>
      <p:pic>
        <p:nvPicPr>
          <p:cNvPr id="379" name="pasted-image.pdf"/>
          <p:cNvPicPr>
            <a:picLocks noChangeAspect="1"/>
          </p:cNvPicPr>
          <p:nvPr/>
        </p:nvPicPr>
        <p:blipFill>
          <a:blip r:embed="rId10"/>
          <a:stretch>
            <a:fillRect/>
          </a:stretch>
        </p:blipFill>
        <p:spPr>
          <a:xfrm>
            <a:off x="2209800" y="2021416"/>
            <a:ext cx="325642" cy="317501"/>
          </a:xfrm>
          <a:prstGeom prst="rect">
            <a:avLst/>
          </a:prstGeom>
          <a:ln w="12700">
            <a:miter lim="400000"/>
          </a:ln>
        </p:spPr>
      </p:pic>
      <p:sp>
        <p:nvSpPr>
          <p:cNvPr id="389" name="Shape 389"/>
          <p:cNvSpPr/>
          <p:nvPr/>
        </p:nvSpPr>
        <p:spPr>
          <a:xfrm>
            <a:off x="1729820" y="3676753"/>
            <a:ext cx="982068" cy="3639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509" y="21002"/>
                  <a:pt x="5309" y="13802"/>
                  <a:pt x="0" y="0"/>
                </a:cubicBezTo>
              </a:path>
            </a:pathLst>
          </a:custGeom>
          <a:ln w="25400">
            <a:solidFill>
              <a:srgbClr val="4F81BD"/>
            </a:solidFill>
            <a:tailEnd type="triangle"/>
          </a:ln>
          <a:effectLst>
            <a:outerShdw blurRad="38100" dist="20000" dir="5400000" rotWithShape="0">
              <a:srgbClr val="000000">
                <a:alpha val="38000"/>
              </a:srgbClr>
            </a:outerShdw>
          </a:effectLst>
        </p:spPr>
        <p:txBody>
          <a:bodyPr/>
          <a:lstStyle/>
          <a:p>
            <a:endParaRPr/>
          </a:p>
        </p:txBody>
      </p:sp>
      <p:sp>
        <p:nvSpPr>
          <p:cNvPr id="390" name="Shape 390"/>
          <p:cNvSpPr/>
          <p:nvPr/>
        </p:nvSpPr>
        <p:spPr>
          <a:xfrm>
            <a:off x="3110151" y="3682706"/>
            <a:ext cx="962688" cy="359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093" y="17981"/>
                  <a:pt x="19293" y="10781"/>
                  <a:pt x="21600" y="0"/>
                </a:cubicBezTo>
              </a:path>
            </a:pathLst>
          </a:custGeom>
          <a:ln w="25400">
            <a:solidFill>
              <a:srgbClr val="4F81BD"/>
            </a:solidFill>
            <a:tailEnd type="triangle"/>
          </a:ln>
          <a:effectLst>
            <a:outerShdw blurRad="38100" dist="20000" dir="5400000" rotWithShape="0">
              <a:srgbClr val="000000">
                <a:alpha val="38000"/>
              </a:srgbClr>
            </a:outerShdw>
          </a:effectLst>
        </p:spPr>
        <p:txBody>
          <a:bodyPr/>
          <a:lstStyle/>
          <a:p>
            <a:endParaRPr/>
          </a:p>
        </p:txBody>
      </p:sp>
      <p:pic>
        <p:nvPicPr>
          <p:cNvPr id="382" name="pasted-image.pdf"/>
          <p:cNvPicPr>
            <a:picLocks noChangeAspect="1"/>
          </p:cNvPicPr>
          <p:nvPr/>
        </p:nvPicPr>
        <p:blipFill>
          <a:blip r:embed="rId11"/>
          <a:stretch>
            <a:fillRect/>
          </a:stretch>
        </p:blipFill>
        <p:spPr>
          <a:xfrm>
            <a:off x="2739020" y="3858683"/>
            <a:ext cx="269817" cy="269818"/>
          </a:xfrm>
          <a:prstGeom prst="rect">
            <a:avLst/>
          </a:prstGeom>
          <a:ln w="12700">
            <a:miter lim="400000"/>
          </a:ln>
        </p:spPr>
      </p:pic>
      <p:pic>
        <p:nvPicPr>
          <p:cNvPr id="383" name="pasted-image.tiff"/>
          <p:cNvPicPr>
            <a:picLocks noChangeAspect="1"/>
          </p:cNvPicPr>
          <p:nvPr/>
        </p:nvPicPr>
        <p:blipFill>
          <a:blip r:embed="rId12"/>
          <a:stretch>
            <a:fillRect/>
          </a:stretch>
        </p:blipFill>
        <p:spPr>
          <a:xfrm>
            <a:off x="7975910" y="1905000"/>
            <a:ext cx="3295341" cy="2330663"/>
          </a:xfrm>
          <a:prstGeom prst="rect">
            <a:avLst/>
          </a:prstGeom>
          <a:ln w="12700">
            <a:miter lim="400000"/>
          </a:ln>
        </p:spPr>
      </p:pic>
      <p:sp>
        <p:nvSpPr>
          <p:cNvPr id="384" name="Shape 384"/>
          <p:cNvSpPr/>
          <p:nvPr/>
        </p:nvSpPr>
        <p:spPr>
          <a:xfrm>
            <a:off x="10697399" y="769446"/>
            <a:ext cx="2915921" cy="14928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R="457200" algn="l">
              <a:lnSpc>
                <a:spcPts val="3100"/>
              </a:lnSpc>
              <a:tabLst/>
              <a:defRPr sz="1800" i="1">
                <a:solidFill>
                  <a:srgbClr val="941100"/>
                </a:solidFill>
                <a:latin typeface="Optima"/>
                <a:ea typeface="Optima"/>
                <a:cs typeface="Optima"/>
                <a:sym typeface="Optima"/>
              </a:defRPr>
            </a:pPr>
            <a:r>
              <a:rPr dirty="0"/>
              <a:t>Kotzinian (1995), </a:t>
            </a:r>
          </a:p>
          <a:p>
            <a:pPr marR="457200" algn="l">
              <a:lnSpc>
                <a:spcPts val="3100"/>
              </a:lnSpc>
              <a:tabLst/>
              <a:defRPr sz="1800" i="1">
                <a:solidFill>
                  <a:srgbClr val="941100"/>
                </a:solidFill>
                <a:latin typeface="Optima"/>
                <a:ea typeface="Optima"/>
                <a:cs typeface="Optima"/>
                <a:sym typeface="Optima"/>
              </a:defRPr>
            </a:pPr>
            <a:r>
              <a:rPr dirty="0"/>
              <a:t>Mulders, </a:t>
            </a:r>
          </a:p>
          <a:p>
            <a:pPr marR="457200" algn="l">
              <a:lnSpc>
                <a:spcPts val="3100"/>
              </a:lnSpc>
              <a:tabLst/>
              <a:defRPr sz="1800" i="1">
                <a:solidFill>
                  <a:srgbClr val="941100"/>
                </a:solidFill>
                <a:latin typeface="Optima"/>
                <a:ea typeface="Optima"/>
                <a:cs typeface="Optima"/>
                <a:sym typeface="Optima"/>
              </a:defRPr>
            </a:pPr>
            <a:r>
              <a:rPr dirty="0"/>
              <a:t>Tangerman (1995), </a:t>
            </a:r>
          </a:p>
          <a:p>
            <a:pPr marR="457200" algn="l">
              <a:lnSpc>
                <a:spcPts val="3100"/>
              </a:lnSpc>
              <a:tabLst/>
              <a:defRPr sz="1800" i="1">
                <a:solidFill>
                  <a:srgbClr val="941100"/>
                </a:solidFill>
                <a:latin typeface="Optima"/>
                <a:ea typeface="Optima"/>
                <a:cs typeface="Optima"/>
                <a:sym typeface="Optima"/>
              </a:defRPr>
            </a:pPr>
            <a:r>
              <a:rPr dirty="0"/>
              <a:t>Boer, Mulders (1998)</a:t>
            </a:r>
          </a:p>
        </p:txBody>
      </p:sp>
      <p:pic>
        <p:nvPicPr>
          <p:cNvPr id="385" name="pasted-image.pdf"/>
          <p:cNvPicPr>
            <a:picLocks noChangeAspect="1"/>
          </p:cNvPicPr>
          <p:nvPr/>
        </p:nvPicPr>
        <p:blipFill>
          <a:blip r:embed="rId10"/>
          <a:stretch>
            <a:fillRect/>
          </a:stretch>
        </p:blipFill>
        <p:spPr>
          <a:xfrm>
            <a:off x="8856133" y="2173816"/>
            <a:ext cx="325642" cy="317501"/>
          </a:xfrm>
          <a:prstGeom prst="rect">
            <a:avLst/>
          </a:prstGeom>
          <a:ln w="12700">
            <a:miter lim="400000"/>
          </a:ln>
        </p:spPr>
      </p:pic>
      <p:pic>
        <p:nvPicPr>
          <p:cNvPr id="386" name="pasted-image.pdf"/>
          <p:cNvPicPr>
            <a:picLocks noChangeAspect="1"/>
          </p:cNvPicPr>
          <p:nvPr/>
        </p:nvPicPr>
        <p:blipFill>
          <a:blip r:embed="rId13"/>
          <a:stretch>
            <a:fillRect/>
          </a:stretch>
        </p:blipFill>
        <p:spPr>
          <a:xfrm>
            <a:off x="9287933" y="2432050"/>
            <a:ext cx="325642" cy="170962"/>
          </a:xfrm>
          <a:prstGeom prst="rect">
            <a:avLst/>
          </a:prstGeom>
          <a:ln w="12700">
            <a:miter lim="400000"/>
          </a:ln>
        </p:spPr>
      </p:pic>
      <p:pic>
        <p:nvPicPr>
          <p:cNvPr id="387" name="pasted-image.pdf"/>
          <p:cNvPicPr>
            <a:picLocks noChangeAspect="1"/>
          </p:cNvPicPr>
          <p:nvPr/>
        </p:nvPicPr>
        <p:blipFill>
          <a:blip r:embed="rId14"/>
          <a:stretch>
            <a:fillRect/>
          </a:stretch>
        </p:blipFill>
        <p:spPr>
          <a:xfrm>
            <a:off x="8856133" y="3055551"/>
            <a:ext cx="205155" cy="170962"/>
          </a:xfrm>
          <a:prstGeom prst="rect">
            <a:avLst/>
          </a:prstGeom>
          <a:ln w="12700">
            <a:miter lim="400000"/>
          </a:ln>
        </p:spPr>
      </p:pic>
      <p:sp>
        <p:nvSpPr>
          <p:cNvPr id="388" name="Shape 388"/>
          <p:cNvSpPr/>
          <p:nvPr/>
        </p:nvSpPr>
        <p:spPr>
          <a:xfrm>
            <a:off x="3636090" y="1260623"/>
            <a:ext cx="2633495" cy="65468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R="457200" algn="l">
              <a:lnSpc>
                <a:spcPts val="3100"/>
              </a:lnSpc>
              <a:tabLst/>
              <a:defRPr sz="1800" i="1">
                <a:solidFill>
                  <a:srgbClr val="941100"/>
                </a:solidFill>
                <a:latin typeface="Optima"/>
                <a:ea typeface="Optima"/>
                <a:cs typeface="Optima"/>
                <a:sym typeface="Optima"/>
              </a:defRPr>
            </a:pPr>
            <a:r>
              <a:t>Ji (1997)</a:t>
            </a:r>
          </a:p>
          <a:p>
            <a:pPr marR="457200" algn="l">
              <a:lnSpc>
                <a:spcPts val="3100"/>
              </a:lnSpc>
              <a:tabLst/>
              <a:defRPr sz="1800" i="1">
                <a:solidFill>
                  <a:srgbClr val="941100"/>
                </a:solidFill>
                <a:latin typeface="Optima"/>
                <a:ea typeface="Optima"/>
                <a:cs typeface="Optima"/>
                <a:sym typeface="Optima"/>
              </a:defRPr>
            </a:pPr>
            <a:r>
              <a:t>Radyushkin (1997)</a:t>
            </a:r>
          </a:p>
        </p:txBody>
      </p:sp>
      <p:sp>
        <p:nvSpPr>
          <p:cNvPr id="149" name="Shape 257">
            <a:extLst>
              <a:ext uri="{FF2B5EF4-FFF2-40B4-BE49-F238E27FC236}">
                <a16:creationId xmlns:a16="http://schemas.microsoft.com/office/drawing/2014/main" id="{4A420AFD-A233-E045-9171-581CAF2DFAB7}"/>
              </a:ext>
            </a:extLst>
          </p:cNvPr>
          <p:cNvSpPr/>
          <p:nvPr/>
        </p:nvSpPr>
        <p:spPr>
          <a:xfrm>
            <a:off x="7270011" y="3870063"/>
            <a:ext cx="5339014" cy="398205"/>
          </a:xfrm>
          <a:prstGeom prst="rect">
            <a:avLst/>
          </a:prstGeom>
          <a:ln w="12700">
            <a:miter lim="400000"/>
          </a:ln>
          <a:extLst>
            <a:ext uri="{C572A759-6A51-4108-AA02-DFA0A04FC94B}">
              <ma14:wrappingTextBoxFlag xmlns:ma14="http://schemas.microsoft.com/office/mac/drawingml/2011/main" xmlns="" val="1"/>
            </a:ext>
          </a:extLst>
        </p:spPr>
        <p:txBody>
          <a:bodyPr wrap="squar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dirty="0"/>
              <a:t>Imaginary part, momentum transfer is zero</a:t>
            </a:r>
            <a:endParaRPr dirty="0"/>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a:t>
            </a:r>
            <a:r>
              <a:rPr lang="en-US" altLang="x-none" sz="3982" dirty="0">
                <a:solidFill>
                  <a:srgbClr val="FF0000"/>
                </a:solidFill>
                <a:latin typeface="Gill Sans Light" charset="0"/>
                <a:ea typeface="Gill Sans Light" charset="0"/>
                <a:cs typeface="Gill Sans Light" charset="0"/>
              </a:rPr>
              <a:t>D</a:t>
            </a:r>
            <a:r>
              <a:rPr lang="en-US" altLang="x-none" sz="3982" dirty="0">
                <a:latin typeface="Gill Sans Light" charset="0"/>
                <a:ea typeface="Gill Sans Light" charset="0"/>
                <a:cs typeface="Gill Sans Light" charset="0"/>
              </a:rPr>
              <a:t>ependent distributions</a:t>
            </a:r>
          </a:p>
        </p:txBody>
      </p:sp>
      <p:sp>
        <p:nvSpPr>
          <p:cNvPr id="30722" name="Text Box 2"/>
          <p:cNvSpPr txBox="1">
            <a:spLocks noChangeArrowheads="1"/>
          </p:cNvSpPr>
          <p:nvPr/>
        </p:nvSpPr>
        <p:spPr bwMode="auto">
          <a:xfrm>
            <a:off x="6809458" y="2721034"/>
            <a:ext cx="5937956" cy="6762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Gauge link  </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pPr algn="l"/>
            <a:r>
              <a:rPr lang="en-US" altLang="x-none" sz="3413" dirty="0">
                <a:latin typeface="Gill Sans Light" charset="0"/>
                <a:ea typeface="Gill Sans Light" charset="0"/>
                <a:cs typeface="Gill Sans Light" charset="0"/>
              </a:rPr>
              <a:t>Ensures gauge invariance of</a:t>
            </a:r>
          </a:p>
          <a:p>
            <a:pPr algn="l"/>
            <a:r>
              <a:rPr lang="en-US" altLang="x-none" sz="3413" dirty="0">
                <a:latin typeface="Gill Sans Light" charset="0"/>
                <a:ea typeface="Gill Sans Light" charset="0"/>
                <a:cs typeface="Gill Sans Light" charset="0"/>
              </a:rPr>
              <a:t>the distribution, cannot be canceled by gauge choice</a:t>
            </a:r>
          </a:p>
          <a:p>
            <a:r>
              <a:rPr lang="en-US" altLang="x-none" sz="3413" dirty="0">
                <a:solidFill>
                  <a:srgbClr val="0000FF"/>
                </a:solidFill>
                <a:latin typeface="Gill Sans Light" charset="0"/>
                <a:ea typeface="Gill Sans Light" charset="0"/>
                <a:cs typeface="Gill Sans Light" charset="0"/>
              </a:rPr>
              <a:t>             </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4793" y="3693724"/>
            <a:ext cx="555413"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6873" y="5581227"/>
            <a:ext cx="555413" cy="4041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987" y="1280160"/>
            <a:ext cx="12569048" cy="9392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1796" y="3745655"/>
            <a:ext cx="5048391" cy="41768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28" name="Text Box 8"/>
          <p:cNvSpPr txBox="1">
            <a:spLocks noChangeArrowheads="1"/>
          </p:cNvSpPr>
          <p:nvPr/>
        </p:nvSpPr>
        <p:spPr bwMode="auto">
          <a:xfrm>
            <a:off x="512517" y="3061547"/>
            <a:ext cx="5937956" cy="2470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SIDIS in IMF:  </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r>
              <a:rPr lang="en-US" altLang="x-none" sz="3413" dirty="0">
                <a:latin typeface="Gill Sans Light" charset="0"/>
                <a:ea typeface="Gill Sans Light" charset="0"/>
                <a:cs typeface="Gill Sans Light" charset="0"/>
              </a:rPr>
              <a:t>  </a:t>
            </a:r>
            <a:r>
              <a:rPr lang="en-US" altLang="x-none" sz="3413" dirty="0">
                <a:solidFill>
                  <a:srgbClr val="0000FF"/>
                </a:solidFill>
                <a:latin typeface="Gill Sans Light" charset="0"/>
                <a:ea typeface="Gill Sans Light" charset="0"/>
                <a:cs typeface="Gill Sans Light" charset="0"/>
              </a:rPr>
              <a:t> </a:t>
            </a:r>
          </a:p>
          <a:p>
            <a:endParaRPr lang="en-US" altLang="x-none" sz="3413" dirty="0">
              <a:latin typeface="Gill Sans Light" charset="0"/>
              <a:ea typeface="Gill Sans Light" charset="0"/>
              <a:cs typeface="Gill Sans Light" charset="0"/>
            </a:endParaRPr>
          </a:p>
          <a:p>
            <a:r>
              <a:rPr lang="en-US" altLang="x-none" sz="3413" dirty="0">
                <a:solidFill>
                  <a:srgbClr val="0000FF"/>
                </a:solidFill>
                <a:latin typeface="Gill Sans Light" charset="0"/>
                <a:ea typeface="Gill Sans Light" charset="0"/>
                <a:cs typeface="Gill Sans Light" charset="0"/>
              </a:rPr>
              <a:t>             </a:t>
            </a:r>
          </a:p>
        </p:txBody>
      </p:sp>
      <p:sp>
        <p:nvSpPr>
          <p:cNvPr id="30729" name="Line 9"/>
          <p:cNvSpPr>
            <a:spLocks noChangeShapeType="1"/>
          </p:cNvSpPr>
          <p:nvPr/>
        </p:nvSpPr>
        <p:spPr bwMode="auto">
          <a:xfrm flipH="1" flipV="1">
            <a:off x="1738489" y="4350739"/>
            <a:ext cx="1797191" cy="1539804"/>
          </a:xfrm>
          <a:prstGeom prst="line">
            <a:avLst/>
          </a:prstGeom>
          <a:noFill/>
          <a:ln w="72000" cap="flat">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0" name="Text Box 10"/>
          <p:cNvSpPr txBox="1">
            <a:spLocks noChangeArrowheads="1"/>
          </p:cNvSpPr>
          <p:nvPr/>
        </p:nvSpPr>
        <p:spPr bwMode="auto">
          <a:xfrm rot="2400000">
            <a:off x="1000197" y="4779717"/>
            <a:ext cx="2379698"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a:t>Struck quark</a:t>
            </a:r>
          </a:p>
        </p:txBody>
      </p:sp>
      <p:sp>
        <p:nvSpPr>
          <p:cNvPr id="30731" name="Line 11"/>
          <p:cNvSpPr>
            <a:spLocks noChangeShapeType="1"/>
          </p:cNvSpPr>
          <p:nvPr/>
        </p:nvSpPr>
        <p:spPr bwMode="auto">
          <a:xfrm flipV="1">
            <a:off x="8550206" y="3838222"/>
            <a:ext cx="2257" cy="281996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2" name="Line 12"/>
          <p:cNvSpPr>
            <a:spLocks noChangeShapeType="1"/>
          </p:cNvSpPr>
          <p:nvPr/>
        </p:nvSpPr>
        <p:spPr bwMode="auto">
          <a:xfrm>
            <a:off x="7680960" y="5375770"/>
            <a:ext cx="4608125" cy="225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3" name="Line 13"/>
          <p:cNvSpPr>
            <a:spLocks noChangeShapeType="1"/>
          </p:cNvSpPr>
          <p:nvPr/>
        </p:nvSpPr>
        <p:spPr bwMode="auto">
          <a:xfrm>
            <a:off x="8448605" y="5375770"/>
            <a:ext cx="2302933" cy="2257"/>
          </a:xfrm>
          <a:prstGeom prst="line">
            <a:avLst/>
          </a:prstGeom>
          <a:noFill/>
          <a:ln w="36000" cap="flat">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4" name="Line 14"/>
          <p:cNvSpPr>
            <a:spLocks noChangeShapeType="1"/>
          </p:cNvSpPr>
          <p:nvPr/>
        </p:nvSpPr>
        <p:spPr bwMode="auto">
          <a:xfrm flipH="1">
            <a:off x="10494151" y="4608126"/>
            <a:ext cx="1284676" cy="2257"/>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5" name="Line 15"/>
          <p:cNvSpPr>
            <a:spLocks noChangeShapeType="1"/>
          </p:cNvSpPr>
          <p:nvPr/>
        </p:nvSpPr>
        <p:spPr bwMode="auto">
          <a:xfrm>
            <a:off x="10751538" y="5375770"/>
            <a:ext cx="1280161" cy="2257"/>
          </a:xfrm>
          <a:prstGeom prst="line">
            <a:avLst/>
          </a:prstGeom>
          <a:noFill/>
          <a:ln w="36000" cap="flat">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6" name="Line 16"/>
          <p:cNvSpPr>
            <a:spLocks noChangeShapeType="1"/>
          </p:cNvSpPr>
          <p:nvPr/>
        </p:nvSpPr>
        <p:spPr bwMode="auto">
          <a:xfrm flipV="1">
            <a:off x="12031699" y="2558064"/>
            <a:ext cx="2257" cy="2819964"/>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7" name="Line 17"/>
          <p:cNvSpPr>
            <a:spLocks noChangeShapeType="1"/>
          </p:cNvSpPr>
          <p:nvPr/>
        </p:nvSpPr>
        <p:spPr bwMode="auto">
          <a:xfrm>
            <a:off x="11776569" y="2560321"/>
            <a:ext cx="2258" cy="2047805"/>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8" name="Line 18"/>
          <p:cNvSpPr>
            <a:spLocks noChangeShapeType="1"/>
          </p:cNvSpPr>
          <p:nvPr/>
        </p:nvSpPr>
        <p:spPr bwMode="auto">
          <a:xfrm>
            <a:off x="9317850" y="4608125"/>
            <a:ext cx="2257" cy="767644"/>
          </a:xfrm>
          <a:prstGeom prst="line">
            <a:avLst/>
          </a:prstGeom>
          <a:noFill/>
          <a:ln w="952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9" name="Line 19"/>
          <p:cNvSpPr>
            <a:spLocks noChangeShapeType="1"/>
          </p:cNvSpPr>
          <p:nvPr/>
        </p:nvSpPr>
        <p:spPr bwMode="auto">
          <a:xfrm flipH="1">
            <a:off x="8547947" y="4608126"/>
            <a:ext cx="772160" cy="2257"/>
          </a:xfrm>
          <a:prstGeom prst="line">
            <a:avLst/>
          </a:prstGeom>
          <a:noFill/>
          <a:ln w="952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40" name="Line 20"/>
          <p:cNvSpPr>
            <a:spLocks noChangeShapeType="1"/>
          </p:cNvSpPr>
          <p:nvPr/>
        </p:nvSpPr>
        <p:spPr bwMode="auto">
          <a:xfrm>
            <a:off x="9216249" y="4608126"/>
            <a:ext cx="1280161" cy="2257"/>
          </a:xfrm>
          <a:prstGeom prst="line">
            <a:avLst/>
          </a:prstGeom>
          <a:noFill/>
          <a:ln w="36000" cap="flat">
            <a:solidFill>
              <a:srgbClr val="FF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30741"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0152" y="5630898"/>
            <a:ext cx="756355"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42"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0623" y="4432019"/>
            <a:ext cx="756355"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43"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5841" y="7127805"/>
            <a:ext cx="5362223" cy="5960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37575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a:t>
            </a:r>
            <a:r>
              <a:rPr lang="en-US" altLang="x-none" sz="3982" dirty="0">
                <a:solidFill>
                  <a:srgbClr val="FF0000"/>
                </a:solidFill>
                <a:latin typeface="Gill Sans Light" charset="0"/>
                <a:ea typeface="Gill Sans Light" charset="0"/>
                <a:cs typeface="Gill Sans Light" charset="0"/>
              </a:rPr>
              <a:t>D</a:t>
            </a:r>
            <a:r>
              <a:rPr lang="en-US" altLang="x-none" sz="3982" dirty="0">
                <a:latin typeface="Gill Sans Light" charset="0"/>
                <a:ea typeface="Gill Sans Light" charset="0"/>
                <a:cs typeface="Gill Sans Light" charset="0"/>
              </a:rPr>
              <a:t>ependent distributions</a:t>
            </a:r>
          </a:p>
        </p:txBody>
      </p:sp>
      <p:sp>
        <p:nvSpPr>
          <p:cNvPr id="2" name="TextBox 1">
            <a:extLst>
              <a:ext uri="{FF2B5EF4-FFF2-40B4-BE49-F238E27FC236}">
                <a16:creationId xmlns:a16="http://schemas.microsoft.com/office/drawing/2014/main" id="{0B34F79F-BE6C-8F4B-BECE-FCB162EB0F8D}"/>
              </a:ext>
            </a:extLst>
          </p:cNvPr>
          <p:cNvSpPr txBox="1"/>
          <p:nvPr/>
        </p:nvSpPr>
        <p:spPr>
          <a:xfrm>
            <a:off x="455776" y="1018192"/>
            <a:ext cx="7866895"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Individual TMDs can be projected out of the correlator</a:t>
            </a:r>
          </a:p>
        </p:txBody>
      </p:sp>
      <p:pic>
        <p:nvPicPr>
          <p:cNvPr id="3" name="Picture 2">
            <a:extLst>
              <a:ext uri="{FF2B5EF4-FFF2-40B4-BE49-F238E27FC236}">
                <a16:creationId xmlns:a16="http://schemas.microsoft.com/office/drawing/2014/main" id="{515B3FF9-6A31-5743-9D17-7FA3FB3BAE52}"/>
              </a:ext>
            </a:extLst>
          </p:cNvPr>
          <p:cNvPicPr>
            <a:picLocks noChangeAspect="1"/>
          </p:cNvPicPr>
          <p:nvPr/>
        </p:nvPicPr>
        <p:blipFill>
          <a:blip r:embed="rId3"/>
          <a:stretch>
            <a:fillRect/>
          </a:stretch>
        </p:blipFill>
        <p:spPr>
          <a:xfrm>
            <a:off x="599562" y="2524842"/>
            <a:ext cx="7912100" cy="1193800"/>
          </a:xfrm>
          <a:prstGeom prst="rect">
            <a:avLst/>
          </a:prstGeom>
        </p:spPr>
      </p:pic>
      <p:pic>
        <p:nvPicPr>
          <p:cNvPr id="4" name="Picture 3">
            <a:extLst>
              <a:ext uri="{FF2B5EF4-FFF2-40B4-BE49-F238E27FC236}">
                <a16:creationId xmlns:a16="http://schemas.microsoft.com/office/drawing/2014/main" id="{EB55935D-F869-FC46-8E36-CB00325D5DC4}"/>
              </a:ext>
            </a:extLst>
          </p:cNvPr>
          <p:cNvPicPr>
            <a:picLocks noChangeAspect="1"/>
          </p:cNvPicPr>
          <p:nvPr/>
        </p:nvPicPr>
        <p:blipFill>
          <a:blip r:embed="rId4"/>
          <a:stretch>
            <a:fillRect/>
          </a:stretch>
        </p:blipFill>
        <p:spPr>
          <a:xfrm>
            <a:off x="599562" y="4929972"/>
            <a:ext cx="8674100" cy="1104900"/>
          </a:xfrm>
          <a:prstGeom prst="rect">
            <a:avLst/>
          </a:prstGeom>
        </p:spPr>
      </p:pic>
      <p:pic>
        <p:nvPicPr>
          <p:cNvPr id="5" name="Picture 4">
            <a:extLst>
              <a:ext uri="{FF2B5EF4-FFF2-40B4-BE49-F238E27FC236}">
                <a16:creationId xmlns:a16="http://schemas.microsoft.com/office/drawing/2014/main" id="{B2D04B08-61EF-B845-9D5B-B2F34E8BB7A5}"/>
              </a:ext>
            </a:extLst>
          </p:cNvPr>
          <p:cNvPicPr>
            <a:picLocks noChangeAspect="1"/>
          </p:cNvPicPr>
          <p:nvPr/>
        </p:nvPicPr>
        <p:blipFill>
          <a:blip r:embed="rId5"/>
          <a:stretch>
            <a:fillRect/>
          </a:stretch>
        </p:blipFill>
        <p:spPr>
          <a:xfrm>
            <a:off x="269688" y="7316525"/>
            <a:ext cx="12594897" cy="1046791"/>
          </a:xfrm>
          <a:prstGeom prst="rect">
            <a:avLst/>
          </a:prstGeom>
        </p:spPr>
      </p:pic>
      <p:sp>
        <p:nvSpPr>
          <p:cNvPr id="28" name="TextBox 27">
            <a:extLst>
              <a:ext uri="{FF2B5EF4-FFF2-40B4-BE49-F238E27FC236}">
                <a16:creationId xmlns:a16="http://schemas.microsoft.com/office/drawing/2014/main" id="{76B6C3E8-FD41-EF49-975F-53B22697F2BE}"/>
              </a:ext>
            </a:extLst>
          </p:cNvPr>
          <p:cNvSpPr txBox="1"/>
          <p:nvPr/>
        </p:nvSpPr>
        <p:spPr>
          <a:xfrm>
            <a:off x="599562" y="1941431"/>
            <a:ext cx="2814230"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Unpolarized quarks</a:t>
            </a:r>
          </a:p>
        </p:txBody>
      </p:sp>
      <p:sp>
        <p:nvSpPr>
          <p:cNvPr id="29" name="TextBox 28">
            <a:extLst>
              <a:ext uri="{FF2B5EF4-FFF2-40B4-BE49-F238E27FC236}">
                <a16:creationId xmlns:a16="http://schemas.microsoft.com/office/drawing/2014/main" id="{B8E669AE-2E26-194C-9D11-2197479B5633}"/>
              </a:ext>
            </a:extLst>
          </p:cNvPr>
          <p:cNvSpPr txBox="1"/>
          <p:nvPr/>
        </p:nvSpPr>
        <p:spPr>
          <a:xfrm>
            <a:off x="599562" y="4325306"/>
            <a:ext cx="4495781"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Longitudinally polarized  quarks</a:t>
            </a:r>
          </a:p>
        </p:txBody>
      </p:sp>
      <p:sp>
        <p:nvSpPr>
          <p:cNvPr id="30" name="TextBox 29">
            <a:extLst>
              <a:ext uri="{FF2B5EF4-FFF2-40B4-BE49-F238E27FC236}">
                <a16:creationId xmlns:a16="http://schemas.microsoft.com/office/drawing/2014/main" id="{284862EA-734C-4C48-9841-5AA788C16485}"/>
              </a:ext>
            </a:extLst>
          </p:cNvPr>
          <p:cNvSpPr txBox="1"/>
          <p:nvPr/>
        </p:nvSpPr>
        <p:spPr>
          <a:xfrm>
            <a:off x="226544" y="6730436"/>
            <a:ext cx="4329068"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Transversely polarized  quarks</a:t>
            </a:r>
          </a:p>
        </p:txBody>
      </p:sp>
      <p:pic>
        <p:nvPicPr>
          <p:cNvPr id="6" name="Picture 5">
            <a:extLst>
              <a:ext uri="{FF2B5EF4-FFF2-40B4-BE49-F238E27FC236}">
                <a16:creationId xmlns:a16="http://schemas.microsoft.com/office/drawing/2014/main" id="{1BF0B08D-3969-5D42-949B-AC35B1E65B22}"/>
              </a:ext>
            </a:extLst>
          </p:cNvPr>
          <p:cNvPicPr>
            <a:picLocks noChangeAspect="1"/>
          </p:cNvPicPr>
          <p:nvPr/>
        </p:nvPicPr>
        <p:blipFill>
          <a:blip r:embed="rId6"/>
          <a:stretch>
            <a:fillRect/>
          </a:stretch>
        </p:blipFill>
        <p:spPr>
          <a:xfrm>
            <a:off x="7615003" y="8657995"/>
            <a:ext cx="3835668" cy="754892"/>
          </a:xfrm>
          <a:prstGeom prst="rect">
            <a:avLst/>
          </a:prstGeom>
        </p:spPr>
      </p:pic>
    </p:spTree>
    <p:extLst>
      <p:ext uri="{BB962C8B-B14F-4D97-AF65-F5344CB8AC3E}">
        <p14:creationId xmlns:p14="http://schemas.microsoft.com/office/powerpoint/2010/main" val="1358895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7" name="Shape 847"/>
          <p:cNvSpPr/>
          <p:nvPr/>
        </p:nvSpPr>
        <p:spPr>
          <a:xfrm>
            <a:off x="8701881" y="2496367"/>
            <a:ext cx="3859213" cy="3692229"/>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Lst>
            </a:pPr>
            <a:r>
              <a:t>8 functions in total (at leading </a:t>
            </a:r>
          </a:p>
          <a:p>
            <a:pPr>
              <a:tabLst>
                <a:tab pos="457200" algn="l"/>
                <a:tab pos="914400" algn="l"/>
                <a:tab pos="1371600" algn="l"/>
                <a:tab pos="1828800" algn="l"/>
                <a:tab pos="2286000" algn="l"/>
                <a:tab pos="2743200" algn="l"/>
                <a:tab pos="3200400" algn="l"/>
                <a:tab pos="3657600" algn="l"/>
              </a:tabLst>
            </a:pPr>
            <a:r>
              <a:t>twist)</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represents different aspects of partonic structure</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depends on Bjorken-x, transverse momentum, the scale </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function is to be studied</a:t>
            </a:r>
          </a:p>
        </p:txBody>
      </p:sp>
      <p:sp>
        <p:nvSpPr>
          <p:cNvPr id="848" name="Shape 848"/>
          <p:cNvSpPr/>
          <p:nvPr/>
        </p:nvSpPr>
        <p:spPr>
          <a:xfrm>
            <a:off x="1595437" y="8653462"/>
            <a:ext cx="6757427" cy="3821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FF"/>
                </a:solidFill>
              </a:defRPr>
            </a:lvl1pPr>
          </a:lstStyle>
          <a:p>
            <a:r>
              <a:t>Kotzinian (1995), Mulders, Tangerman (1995), Boer, Mulders (1998)</a:t>
            </a:r>
          </a:p>
        </p:txBody>
      </p:sp>
      <p:pic>
        <p:nvPicPr>
          <p:cNvPr id="2" name="Picture 1">
            <a:extLst>
              <a:ext uri="{FF2B5EF4-FFF2-40B4-BE49-F238E27FC236}">
                <a16:creationId xmlns:a16="http://schemas.microsoft.com/office/drawing/2014/main" id="{591A7261-D38A-CE49-8516-86E116028A0C}"/>
              </a:ext>
            </a:extLst>
          </p:cNvPr>
          <p:cNvPicPr>
            <a:picLocks noChangeAspect="1"/>
          </p:cNvPicPr>
          <p:nvPr/>
        </p:nvPicPr>
        <p:blipFill>
          <a:blip r:embed="rId2"/>
          <a:stretch>
            <a:fillRect/>
          </a:stretch>
        </p:blipFill>
        <p:spPr>
          <a:xfrm>
            <a:off x="86609" y="1726629"/>
            <a:ext cx="8457783" cy="5333737"/>
          </a:xfrm>
          <a:prstGeom prst="rect">
            <a:avLst/>
          </a:prstGeom>
        </p:spPr>
      </p:pic>
    </p:spTree>
    <p:extLst>
      <p:ext uri="{BB962C8B-B14F-4D97-AF65-F5344CB8AC3E}">
        <p14:creationId xmlns:p14="http://schemas.microsoft.com/office/powerpoint/2010/main" val="369230004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3"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20484"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5"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6"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204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8"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20489"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0"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1"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92" name="Text Box 12"/>
          <p:cNvSpPr txBox="1">
            <a:spLocks noChangeArrowheads="1"/>
          </p:cNvSpPr>
          <p:nvPr/>
        </p:nvSpPr>
        <p:spPr bwMode="auto">
          <a:xfrm>
            <a:off x="4608126" y="1587219"/>
            <a:ext cx="1320799"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b="1" dirty="0">
                <a:latin typeface="Gill Sans Light" charset="0"/>
                <a:ea typeface="Gill Sans Light" charset="0"/>
                <a:cs typeface="Gill Sans Light" charset="0"/>
              </a:rPr>
              <a:t>Charge</a:t>
            </a:r>
          </a:p>
        </p:txBody>
      </p:sp>
      <p:sp>
        <p:nvSpPr>
          <p:cNvPr id="20493" name="Text Box 13"/>
          <p:cNvSpPr txBox="1">
            <a:spLocks noChangeArrowheads="1"/>
          </p:cNvSpPr>
          <p:nvPr/>
        </p:nvSpPr>
        <p:spPr bwMode="auto">
          <a:xfrm>
            <a:off x="4170116" y="2713850"/>
            <a:ext cx="292608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+ 2/3 -1/3 = +1</a:t>
            </a:r>
          </a:p>
        </p:txBody>
      </p:sp>
      <p:sp>
        <p:nvSpPr>
          <p:cNvPr id="20494" name="Text Box 14"/>
          <p:cNvSpPr txBox="1">
            <a:spLocks noChangeArrowheads="1"/>
          </p:cNvSpPr>
          <p:nvPr/>
        </p:nvSpPr>
        <p:spPr bwMode="auto">
          <a:xfrm>
            <a:off x="4170116" y="6093743"/>
            <a:ext cx="265288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2/3 - 1/3 -1/3 = 0</a:t>
            </a:r>
          </a:p>
        </p:txBody>
      </p:sp>
      <p:sp>
        <p:nvSpPr>
          <p:cNvPr id="20495" name="Text Box 15"/>
          <p:cNvSpPr txBox="1">
            <a:spLocks noChangeArrowheads="1"/>
          </p:cNvSpPr>
          <p:nvPr/>
        </p:nvSpPr>
        <p:spPr bwMode="auto">
          <a:xfrm>
            <a:off x="4294294" y="6926863"/>
            <a:ext cx="3183467" cy="174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Quarks are </a:t>
            </a:r>
          </a:p>
          <a:p>
            <a:r>
              <a:rPr lang="en-US" altLang="x-none" sz="3413" dirty="0">
                <a:latin typeface="Gill Sans Light" charset="0"/>
                <a:ea typeface="Gill Sans Light" charset="0"/>
                <a:cs typeface="Gill Sans Light" charset="0"/>
              </a:rPr>
              <a:t>bound (confined)</a:t>
            </a:r>
          </a:p>
          <a:p>
            <a:r>
              <a:rPr lang="en-US" altLang="x-none" sz="3413" dirty="0">
                <a:latin typeface="Gill Sans Light" charset="0"/>
                <a:ea typeface="Gill Sans Light" charset="0"/>
                <a:cs typeface="Gill Sans Light" charset="0"/>
              </a:rPr>
              <a:t>by strong interaction</a:t>
            </a:r>
          </a:p>
          <a:p>
            <a:r>
              <a:rPr lang="en-US" altLang="x-none" sz="3413" dirty="0">
                <a:latin typeface="Gill Sans Light" charset="0"/>
                <a:ea typeface="Gill Sans Light" charset="0"/>
                <a:cs typeface="Gill Sans Light" charset="0"/>
              </a:rPr>
              <a:t>(gluons)</a:t>
            </a:r>
          </a:p>
        </p:txBody>
      </p:sp>
      <p:sp>
        <p:nvSpPr>
          <p:cNvPr id="20496" name="Text Box 16"/>
          <p:cNvSpPr txBox="1">
            <a:spLocks noChangeArrowheads="1"/>
          </p:cNvSpPr>
          <p:nvPr/>
        </p:nvSpPr>
        <p:spPr bwMode="auto">
          <a:xfrm>
            <a:off x="4296553" y="3393441"/>
            <a:ext cx="247904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 charges </a:t>
            </a:r>
          </a:p>
          <a:p>
            <a:r>
              <a:rPr lang="en-US" altLang="x-none" sz="3413" dirty="0">
                <a:latin typeface="Gill Sans Light" charset="0"/>
                <a:ea typeface="Gill Sans Light" charset="0"/>
                <a:cs typeface="Gill Sans Light" charset="0"/>
              </a:rPr>
              <a:t>are fractional</a:t>
            </a:r>
          </a:p>
          <a:p>
            <a:r>
              <a:rPr lang="en-US" altLang="x-none" sz="3413" dirty="0">
                <a:latin typeface="Gill Sans Light" charset="0"/>
                <a:ea typeface="Gill Sans Light" charset="0"/>
                <a:cs typeface="Gill Sans Light" charset="0"/>
              </a:rPr>
              <a:t>of positron’s charge</a:t>
            </a:r>
          </a:p>
        </p:txBody>
      </p:sp>
      <p:sp>
        <p:nvSpPr>
          <p:cNvPr id="24" name="Rectangle 23"/>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3285476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7" name="Shape 847"/>
          <p:cNvSpPr/>
          <p:nvPr/>
        </p:nvSpPr>
        <p:spPr>
          <a:xfrm>
            <a:off x="8701881" y="2496367"/>
            <a:ext cx="3859213" cy="3770410"/>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Lst>
            </a:pPr>
            <a:r>
              <a:rPr dirty="0"/>
              <a:t>8 functions in total (at leading </a:t>
            </a:r>
          </a:p>
          <a:p>
            <a:pPr>
              <a:tabLst>
                <a:tab pos="457200" algn="l"/>
                <a:tab pos="914400" algn="l"/>
                <a:tab pos="1371600" algn="l"/>
                <a:tab pos="1828800" algn="l"/>
                <a:tab pos="2286000" algn="l"/>
                <a:tab pos="2743200" algn="l"/>
                <a:tab pos="3200400" algn="l"/>
                <a:tab pos="3657600" algn="l"/>
              </a:tabLst>
            </a:pPr>
            <a:r>
              <a:rPr dirty="0"/>
              <a:t>twist)</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represents different aspects of partonic structure</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depends on Bjorken-</a:t>
            </a:r>
            <a:r>
              <a:rPr lang="en-US" dirty="0"/>
              <a:t>z</a:t>
            </a:r>
            <a:r>
              <a:rPr dirty="0"/>
              <a:t>, transverse momentum, the scale </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function is to be studied</a:t>
            </a:r>
          </a:p>
        </p:txBody>
      </p:sp>
      <p:sp>
        <p:nvSpPr>
          <p:cNvPr id="848" name="Shape 848"/>
          <p:cNvSpPr/>
          <p:nvPr/>
        </p:nvSpPr>
        <p:spPr>
          <a:xfrm>
            <a:off x="1595437" y="8653462"/>
            <a:ext cx="6757427" cy="3821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FF"/>
                </a:solidFill>
              </a:defRPr>
            </a:lvl1pPr>
          </a:lstStyle>
          <a:p>
            <a:r>
              <a:t>Kotzinian (1995), Mulders, Tangerman (1995), Boer, Mulders (1998)</a:t>
            </a:r>
          </a:p>
        </p:txBody>
      </p:sp>
      <p:pic>
        <p:nvPicPr>
          <p:cNvPr id="3" name="Picture 2">
            <a:extLst>
              <a:ext uri="{FF2B5EF4-FFF2-40B4-BE49-F238E27FC236}">
                <a16:creationId xmlns:a16="http://schemas.microsoft.com/office/drawing/2014/main" id="{5432D18B-5E1A-8B44-93E0-C5E358F98FB8}"/>
              </a:ext>
            </a:extLst>
          </p:cNvPr>
          <p:cNvPicPr>
            <a:picLocks noChangeAspect="1"/>
          </p:cNvPicPr>
          <p:nvPr/>
        </p:nvPicPr>
        <p:blipFill>
          <a:blip r:embed="rId2"/>
          <a:stretch>
            <a:fillRect/>
          </a:stretch>
        </p:blipFill>
        <p:spPr>
          <a:xfrm>
            <a:off x="30701" y="1698583"/>
            <a:ext cx="8544437" cy="5571646"/>
          </a:xfrm>
          <a:prstGeom prst="rect">
            <a:avLst/>
          </a:prstGeom>
        </p:spPr>
      </p:pic>
    </p:spTree>
    <p:extLst>
      <p:ext uri="{BB962C8B-B14F-4D97-AF65-F5344CB8AC3E}">
        <p14:creationId xmlns:p14="http://schemas.microsoft.com/office/powerpoint/2010/main" val="1725662974"/>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9" name="Shape 849"/>
          <p:cNvSpPr/>
          <p:nvPr/>
        </p:nvSpPr>
        <p:spPr>
          <a:xfrm>
            <a:off x="255587" y="1220439"/>
            <a:ext cx="3016208" cy="45095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sz="2800" dirty="0"/>
              <a:t>More at higher twist!</a:t>
            </a:r>
            <a:endParaRPr sz="2800" dirty="0"/>
          </a:p>
        </p:txBody>
      </p:sp>
      <p:pic>
        <p:nvPicPr>
          <p:cNvPr id="3" name="Picture 2">
            <a:extLst>
              <a:ext uri="{FF2B5EF4-FFF2-40B4-BE49-F238E27FC236}">
                <a16:creationId xmlns:a16="http://schemas.microsoft.com/office/drawing/2014/main" id="{B14EB8A6-B383-C943-B4B0-7E2D32AED1A6}"/>
              </a:ext>
            </a:extLst>
          </p:cNvPr>
          <p:cNvPicPr>
            <a:picLocks noChangeAspect="1"/>
          </p:cNvPicPr>
          <p:nvPr/>
        </p:nvPicPr>
        <p:blipFill>
          <a:blip r:embed="rId2"/>
          <a:stretch>
            <a:fillRect/>
          </a:stretch>
        </p:blipFill>
        <p:spPr>
          <a:xfrm>
            <a:off x="174259" y="2230335"/>
            <a:ext cx="12424733" cy="5909324"/>
          </a:xfrm>
          <a:prstGeom prst="rect">
            <a:avLst/>
          </a:prstGeom>
        </p:spPr>
      </p:pic>
    </p:spTree>
    <p:extLst>
      <p:ext uri="{BB962C8B-B14F-4D97-AF65-F5344CB8AC3E}">
        <p14:creationId xmlns:p14="http://schemas.microsoft.com/office/powerpoint/2010/main" val="321368979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9" name="Shape 849"/>
          <p:cNvSpPr/>
          <p:nvPr/>
        </p:nvSpPr>
        <p:spPr>
          <a:xfrm>
            <a:off x="255587" y="1220439"/>
            <a:ext cx="3016208" cy="45095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sz="2800" dirty="0"/>
              <a:t>More at higher twist!</a:t>
            </a:r>
            <a:endParaRPr sz="2800" dirty="0"/>
          </a:p>
        </p:txBody>
      </p:sp>
      <p:pic>
        <p:nvPicPr>
          <p:cNvPr id="3" name="Picture 2">
            <a:extLst>
              <a:ext uri="{FF2B5EF4-FFF2-40B4-BE49-F238E27FC236}">
                <a16:creationId xmlns:a16="http://schemas.microsoft.com/office/drawing/2014/main" id="{B14EB8A6-B383-C943-B4B0-7E2D32AED1A6}"/>
              </a:ext>
            </a:extLst>
          </p:cNvPr>
          <p:cNvPicPr>
            <a:picLocks noChangeAspect="1"/>
          </p:cNvPicPr>
          <p:nvPr/>
        </p:nvPicPr>
        <p:blipFill>
          <a:blip r:embed="rId2"/>
          <a:stretch>
            <a:fillRect/>
          </a:stretch>
        </p:blipFill>
        <p:spPr>
          <a:xfrm>
            <a:off x="174259" y="2230335"/>
            <a:ext cx="12424733" cy="5909324"/>
          </a:xfrm>
          <a:prstGeom prst="rect">
            <a:avLst/>
          </a:prstGeom>
        </p:spPr>
      </p:pic>
      <p:sp>
        <p:nvSpPr>
          <p:cNvPr id="6" name="TextBox 5">
            <a:extLst>
              <a:ext uri="{FF2B5EF4-FFF2-40B4-BE49-F238E27FC236}">
                <a16:creationId xmlns:a16="http://schemas.microsoft.com/office/drawing/2014/main" id="{860A3884-5E6C-4544-B0E7-045A2238F383}"/>
              </a:ext>
            </a:extLst>
          </p:cNvPr>
          <p:cNvSpPr txBox="1"/>
          <p:nvPr/>
        </p:nvSpPr>
        <p:spPr>
          <a:xfrm rot="19166304">
            <a:off x="783702" y="4223137"/>
            <a:ext cx="9771263" cy="1114149"/>
          </a:xfrm>
          <a:prstGeom prst="rect">
            <a:avLst/>
          </a:prstGeom>
          <a:solidFill>
            <a:schemeClr val="accent5">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8000" b="0" i="0" u="none" strike="noStrike" cap="none" spc="0" normalizeH="0" baseline="0" dirty="0">
                <a:ln>
                  <a:noFill/>
                </a:ln>
                <a:solidFill>
                  <a:schemeClr val="accent2"/>
                </a:solidFill>
                <a:effectLst/>
                <a:uFillTx/>
                <a:latin typeface="Gill Sans Light"/>
                <a:ea typeface="Gill Sans Light"/>
                <a:cs typeface="Gill Sans Light"/>
                <a:sym typeface="Gill Sans Light"/>
              </a:rPr>
              <a:t>STAMP COLLECTING?</a:t>
            </a:r>
          </a:p>
        </p:txBody>
      </p:sp>
    </p:spTree>
    <p:extLst>
      <p:ext uri="{BB962C8B-B14F-4D97-AF65-F5344CB8AC3E}">
        <p14:creationId xmlns:p14="http://schemas.microsoft.com/office/powerpoint/2010/main" val="967147923"/>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11_09_Figure.jpg"/>
          <p:cNvPicPr>
            <a:picLocks noChangeAspect="1"/>
          </p:cNvPicPr>
          <p:nvPr/>
        </p:nvPicPr>
        <p:blipFill rotWithShape="1">
          <a:blip r:embed="rId2">
            <a:extLst>
              <a:ext uri="{28A0092B-C50C-407E-A947-70E740481C1C}">
                <a14:useLocalDpi xmlns:a14="http://schemas.microsoft.com/office/drawing/2010/main" val="0"/>
              </a:ext>
            </a:extLst>
          </a:blip>
          <a:srcRect b="3359"/>
          <a:stretch/>
        </p:blipFill>
        <p:spPr>
          <a:xfrm>
            <a:off x="359947" y="1190566"/>
            <a:ext cx="12233182" cy="7607808"/>
          </a:xfrm>
          <a:prstGeom prst="rect">
            <a:avLst/>
          </a:prstGeom>
        </p:spPr>
      </p:pic>
      <p:sp>
        <p:nvSpPr>
          <p:cNvPr id="791554" name="Rectangle 2"/>
          <p:cNvSpPr>
            <a:spLocks noGrp="1" noChangeArrowheads="1"/>
          </p:cNvSpPr>
          <p:nvPr>
            <p:ph type="title"/>
          </p:nvPr>
        </p:nvSpPr>
        <p:spPr>
          <a:xfrm>
            <a:off x="6240550" y="0"/>
            <a:ext cx="6633787" cy="783449"/>
          </a:xfrm>
        </p:spPr>
        <p:txBody>
          <a:bodyPr/>
          <a:lstStyle/>
          <a:p>
            <a:r>
              <a:rPr lang="en-US" dirty="0">
                <a:latin typeface="Gill Sans Light" charset="0"/>
                <a:ea typeface="Gill Sans Light" charset="0"/>
                <a:cs typeface="Gill Sans Light" charset="0"/>
              </a:rPr>
              <a:t>We are in a good company</a:t>
            </a:r>
          </a:p>
        </p:txBody>
      </p:sp>
    </p:spTree>
    <p:extLst>
      <p:ext uri="{BB962C8B-B14F-4D97-AF65-F5344CB8AC3E}">
        <p14:creationId xmlns:p14="http://schemas.microsoft.com/office/powerpoint/2010/main" val="391602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3"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20484"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5"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6"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204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8"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20489"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0"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1"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92" name="Text Box 12"/>
          <p:cNvSpPr txBox="1">
            <a:spLocks noChangeArrowheads="1"/>
          </p:cNvSpPr>
          <p:nvPr/>
        </p:nvSpPr>
        <p:spPr bwMode="auto">
          <a:xfrm>
            <a:off x="4608126" y="1587219"/>
            <a:ext cx="1320799"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b="1" dirty="0">
                <a:latin typeface="Gill Sans Light" charset="0"/>
                <a:ea typeface="Gill Sans Light" charset="0"/>
                <a:cs typeface="Gill Sans Light" charset="0"/>
              </a:rPr>
              <a:t>Charge</a:t>
            </a:r>
          </a:p>
        </p:txBody>
      </p:sp>
      <p:sp>
        <p:nvSpPr>
          <p:cNvPr id="20493" name="Text Box 13"/>
          <p:cNvSpPr txBox="1">
            <a:spLocks noChangeArrowheads="1"/>
          </p:cNvSpPr>
          <p:nvPr/>
        </p:nvSpPr>
        <p:spPr bwMode="auto">
          <a:xfrm>
            <a:off x="4170116" y="2713850"/>
            <a:ext cx="292608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+ 2/3 -1/3 = +1</a:t>
            </a:r>
          </a:p>
        </p:txBody>
      </p:sp>
      <p:sp>
        <p:nvSpPr>
          <p:cNvPr id="20494" name="Text Box 14"/>
          <p:cNvSpPr txBox="1">
            <a:spLocks noChangeArrowheads="1"/>
          </p:cNvSpPr>
          <p:nvPr/>
        </p:nvSpPr>
        <p:spPr bwMode="auto">
          <a:xfrm>
            <a:off x="4170116" y="6093743"/>
            <a:ext cx="265288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2/3 - 1/3 -1/3 = 0</a:t>
            </a:r>
          </a:p>
        </p:txBody>
      </p:sp>
      <p:sp>
        <p:nvSpPr>
          <p:cNvPr id="20495" name="Text Box 15"/>
          <p:cNvSpPr txBox="1">
            <a:spLocks noChangeArrowheads="1"/>
          </p:cNvSpPr>
          <p:nvPr/>
        </p:nvSpPr>
        <p:spPr bwMode="auto">
          <a:xfrm>
            <a:off x="4294294" y="6926863"/>
            <a:ext cx="3183467" cy="174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Quarks are </a:t>
            </a:r>
          </a:p>
          <a:p>
            <a:r>
              <a:rPr lang="en-US" altLang="x-none" sz="3413" dirty="0">
                <a:latin typeface="Gill Sans Light" charset="0"/>
                <a:ea typeface="Gill Sans Light" charset="0"/>
                <a:cs typeface="Gill Sans Light" charset="0"/>
              </a:rPr>
              <a:t>bound (confined)</a:t>
            </a:r>
          </a:p>
          <a:p>
            <a:r>
              <a:rPr lang="en-US" altLang="x-none" sz="3413" dirty="0">
                <a:latin typeface="Gill Sans Light" charset="0"/>
                <a:ea typeface="Gill Sans Light" charset="0"/>
                <a:cs typeface="Gill Sans Light" charset="0"/>
              </a:rPr>
              <a:t>by strong interaction</a:t>
            </a:r>
          </a:p>
          <a:p>
            <a:r>
              <a:rPr lang="en-US" altLang="x-none" sz="3413" dirty="0">
                <a:latin typeface="Gill Sans Light" charset="0"/>
                <a:ea typeface="Gill Sans Light" charset="0"/>
                <a:cs typeface="Gill Sans Light" charset="0"/>
              </a:rPr>
              <a:t>(gluons)</a:t>
            </a:r>
          </a:p>
        </p:txBody>
      </p:sp>
      <p:sp>
        <p:nvSpPr>
          <p:cNvPr id="20496" name="Text Box 16"/>
          <p:cNvSpPr txBox="1">
            <a:spLocks noChangeArrowheads="1"/>
          </p:cNvSpPr>
          <p:nvPr/>
        </p:nvSpPr>
        <p:spPr bwMode="auto">
          <a:xfrm>
            <a:off x="4296553" y="3393441"/>
            <a:ext cx="247904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 charges </a:t>
            </a:r>
          </a:p>
          <a:p>
            <a:r>
              <a:rPr lang="en-US" altLang="x-none" sz="3413" dirty="0">
                <a:latin typeface="Gill Sans Light" charset="0"/>
                <a:ea typeface="Gill Sans Light" charset="0"/>
                <a:cs typeface="Gill Sans Light" charset="0"/>
              </a:rPr>
              <a:t>are fractional</a:t>
            </a:r>
          </a:p>
          <a:p>
            <a:r>
              <a:rPr lang="en-US" altLang="x-none" sz="3413" dirty="0">
                <a:latin typeface="Gill Sans Light" charset="0"/>
                <a:ea typeface="Gill Sans Light" charset="0"/>
                <a:cs typeface="Gill Sans Light" charset="0"/>
              </a:rPr>
              <a:t>of positron’s charge</a:t>
            </a:r>
          </a:p>
        </p:txBody>
      </p:sp>
      <p:sp>
        <p:nvSpPr>
          <p:cNvPr id="20497" name="Text Box 17"/>
          <p:cNvSpPr txBox="1">
            <a:spLocks noChangeArrowheads="1"/>
          </p:cNvSpPr>
          <p:nvPr/>
        </p:nvSpPr>
        <p:spPr bwMode="auto">
          <a:xfrm>
            <a:off x="8191218" y="1792676"/>
            <a:ext cx="475488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No evidence of free quarks</a:t>
            </a:r>
          </a:p>
          <a:p>
            <a:r>
              <a:rPr lang="en-US" altLang="x-none" dirty="0">
                <a:latin typeface="Gill Sans Light" charset="0"/>
                <a:ea typeface="Gill Sans Light" charset="0"/>
                <a:cs typeface="Gill Sans Light" charset="0"/>
              </a:rPr>
              <a:t>observed directly in experiment</a:t>
            </a:r>
          </a:p>
        </p:txBody>
      </p:sp>
      <p:sp>
        <p:nvSpPr>
          <p:cNvPr id="20498" name="Text Box 18"/>
          <p:cNvSpPr txBox="1">
            <a:spLocks noChangeArrowheads="1"/>
          </p:cNvSpPr>
          <p:nvPr/>
        </p:nvSpPr>
        <p:spPr bwMode="auto">
          <a:xfrm>
            <a:off x="8193477" y="3585352"/>
            <a:ext cx="3653084"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Long distance - quarks</a:t>
            </a:r>
          </a:p>
          <a:p>
            <a:r>
              <a:rPr lang="en-US" altLang="x-none" dirty="0">
                <a:latin typeface="Gill Sans Light" charset="0"/>
                <a:ea typeface="Gill Sans Light" charset="0"/>
                <a:cs typeface="Gill Sans Light" charset="0"/>
              </a:rPr>
              <a:t>are </a:t>
            </a:r>
            <a:r>
              <a:rPr lang="en-US" altLang="x-none" b="1" dirty="0">
                <a:latin typeface="Gill Sans Light" charset="0"/>
                <a:ea typeface="Gill Sans Light" charset="0"/>
                <a:cs typeface="Gill Sans Light" charset="0"/>
              </a:rPr>
              <a:t>confined</a:t>
            </a:r>
            <a:r>
              <a:rPr lang="en-US" altLang="x-none" dirty="0">
                <a:latin typeface="Gill Sans Light" charset="0"/>
                <a:ea typeface="Gill Sans Light" charset="0"/>
                <a:cs typeface="Gill Sans Light" charset="0"/>
              </a:rPr>
              <a:t> in hadrons</a:t>
            </a:r>
          </a:p>
        </p:txBody>
      </p:sp>
      <p:sp>
        <p:nvSpPr>
          <p:cNvPr id="20499" name="Text Box 19"/>
          <p:cNvSpPr txBox="1">
            <a:spLocks noChangeArrowheads="1"/>
          </p:cNvSpPr>
          <p:nvPr/>
        </p:nvSpPr>
        <p:spPr bwMode="auto">
          <a:xfrm>
            <a:off x="8193476" y="4967112"/>
            <a:ext cx="4161084"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Short distance - quarks</a:t>
            </a:r>
          </a:p>
          <a:p>
            <a:r>
              <a:rPr lang="en-US" altLang="x-none" dirty="0">
                <a:latin typeface="Gill Sans Light" charset="0"/>
                <a:ea typeface="Gill Sans Light" charset="0"/>
                <a:cs typeface="Gill Sans Light" charset="0"/>
              </a:rPr>
              <a:t>behave as if they were free</a:t>
            </a:r>
          </a:p>
        </p:txBody>
      </p:sp>
      <p:sp>
        <p:nvSpPr>
          <p:cNvPr id="20500" name="Text Box 20"/>
          <p:cNvSpPr txBox="1">
            <a:spLocks noChangeArrowheads="1"/>
          </p:cNvSpPr>
          <p:nvPr/>
        </p:nvSpPr>
        <p:spPr bwMode="auto">
          <a:xfrm>
            <a:off x="8398933" y="6351130"/>
            <a:ext cx="4355254" cy="1090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pPr>
              <a:lnSpc>
                <a:spcPct val="132000"/>
              </a:lnSpc>
            </a:pPr>
            <a:r>
              <a:rPr lang="en-US" altLang="x-none" sz="3129" dirty="0">
                <a:solidFill>
                  <a:srgbClr val="C5000B"/>
                </a:solidFill>
                <a:latin typeface="Gill Sans Light" charset="0"/>
                <a:ea typeface="Gill Sans Light" charset="0"/>
                <a:cs typeface="Gill Sans Light" charset="0"/>
              </a:rPr>
              <a:t>Asymptotic freedom -</a:t>
            </a:r>
          </a:p>
          <a:p>
            <a:pPr>
              <a:lnSpc>
                <a:spcPct val="132000"/>
              </a:lnSpc>
            </a:pPr>
            <a:r>
              <a:rPr lang="en-US" altLang="x-none" sz="3129" dirty="0">
                <a:solidFill>
                  <a:srgbClr val="C5000B"/>
                </a:solidFill>
                <a:latin typeface="Gill Sans Light" charset="0"/>
                <a:ea typeface="Gill Sans Light" charset="0"/>
                <a:cs typeface="Gill Sans Light" charset="0"/>
              </a:rPr>
              <a:t>later in this lecture!</a:t>
            </a:r>
          </a:p>
        </p:txBody>
      </p:sp>
      <p:sp>
        <p:nvSpPr>
          <p:cNvPr id="20501" name="Line 21"/>
          <p:cNvSpPr>
            <a:spLocks noChangeShapeType="1"/>
          </p:cNvSpPr>
          <p:nvPr/>
        </p:nvSpPr>
        <p:spPr bwMode="auto">
          <a:xfrm flipV="1">
            <a:off x="9728766" y="5886028"/>
            <a:ext cx="2257" cy="517030"/>
          </a:xfrm>
          <a:prstGeom prst="line">
            <a:avLst/>
          </a:prstGeom>
          <a:noFill/>
          <a:ln w="36000" cap="flat">
            <a:solidFill>
              <a:srgbClr val="C5000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 name="Rectangle 23"/>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17204976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Tree>
    <p:extLst>
      <p:ext uri="{BB962C8B-B14F-4D97-AF65-F5344CB8AC3E}">
        <p14:creationId xmlns:p14="http://schemas.microsoft.com/office/powerpoint/2010/main" val="1186947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1" y="5989886"/>
            <a:ext cx="115146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4" name="Text Box 22"/>
          <p:cNvSpPr txBox="1">
            <a:spLocks noChangeArrowheads="1"/>
          </p:cNvSpPr>
          <p:nvPr/>
        </p:nvSpPr>
        <p:spPr bwMode="auto">
          <a:xfrm>
            <a:off x="871502" y="7606454"/>
            <a:ext cx="5499947" cy="494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2800" dirty="0">
                <a:solidFill>
                  <a:srgbClr val="C00000"/>
                </a:solidFill>
                <a:latin typeface="Gill Sans Light" charset="0"/>
                <a:ea typeface="Gill Sans Light" charset="0"/>
                <a:cs typeface="Gill Sans Light" charset="0"/>
              </a:rPr>
              <a:t>Richard Feynman, Nobel Prize 1965</a:t>
            </a:r>
          </a:p>
        </p:txBody>
      </p:sp>
      <p:sp>
        <p:nvSpPr>
          <p:cNvPr id="23575" name="Text Box 23"/>
          <p:cNvSpPr txBox="1">
            <a:spLocks noChangeArrowheads="1"/>
          </p:cNvSpPr>
          <p:nvPr/>
        </p:nvSpPr>
        <p:spPr bwMode="auto">
          <a:xfrm>
            <a:off x="1743005" y="8028658"/>
            <a:ext cx="4023359"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 fundamental work in </a:t>
            </a:r>
          </a:p>
          <a:p>
            <a:pPr>
              <a:lnSpc>
                <a:spcPct val="132000"/>
              </a:lnSpc>
            </a:pPr>
            <a:r>
              <a:rPr lang="en-US" altLang="x-none" sz="2276" b="1" i="1" dirty="0">
                <a:solidFill>
                  <a:srgbClr val="C5000B"/>
                </a:solidFill>
                <a:latin typeface="URW Chancery L" charset="0"/>
              </a:rPr>
              <a:t>quantum electrodynamics</a:t>
            </a:r>
            <a:r>
              <a:rPr lang="en-US" altLang="x-none" sz="2276" b="1" i="1" dirty="0">
                <a:latin typeface="URW Chancery L" charset="0"/>
              </a:rPr>
              <a:t>"</a:t>
            </a:r>
          </a:p>
          <a:p>
            <a:pPr>
              <a:lnSpc>
                <a:spcPct val="132000"/>
              </a:lnSpc>
            </a:pPr>
            <a:r>
              <a:rPr lang="en-US" altLang="x-none" sz="2133" b="1" i="1" dirty="0">
                <a:latin typeface="URW Chancery L" charset="0"/>
              </a:rPr>
              <a:t> </a:t>
            </a:r>
          </a:p>
        </p:txBody>
      </p:sp>
      <p:pic>
        <p:nvPicPr>
          <p:cNvPr id="235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504" y="5786685"/>
            <a:ext cx="598310" cy="5937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Tree>
    <p:extLst>
      <p:ext uri="{BB962C8B-B14F-4D97-AF65-F5344CB8AC3E}">
        <p14:creationId xmlns:p14="http://schemas.microsoft.com/office/powerpoint/2010/main" val="852492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Times New Roman"/>
        <a:ea typeface="Times New Roma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Times New Roman"/>
        <a:ea typeface="Times New Roma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9022</TotalTime>
  <Words>2423</Words>
  <Application>Microsoft Macintosh PowerPoint</Application>
  <PresentationFormat>Custom</PresentationFormat>
  <Paragraphs>617</Paragraphs>
  <Slides>63</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63</vt:i4>
      </vt:variant>
    </vt:vector>
  </HeadingPairs>
  <TitlesOfParts>
    <vt:vector size="76" baseType="lpstr">
      <vt:lpstr>Arial</vt:lpstr>
      <vt:lpstr>Calibri</vt:lpstr>
      <vt:lpstr>Cambria Math</vt:lpstr>
      <vt:lpstr>Garamond</vt:lpstr>
      <vt:lpstr>Gill Sans</vt:lpstr>
      <vt:lpstr>Gill Sans Light</vt:lpstr>
      <vt:lpstr>Gill Sans SemiBold</vt:lpstr>
      <vt:lpstr>Helvetica Neue Medium</vt:lpstr>
      <vt:lpstr>Optima</vt:lpstr>
      <vt:lpstr>Times New Roman</vt:lpstr>
      <vt:lpstr>URW Chancery L</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Asymptotic freedom</vt:lpstr>
      <vt:lpstr>PowerPoint Presentation</vt:lpstr>
      <vt:lpstr>Scattering as the method of study</vt:lpstr>
      <vt:lpstr>Electron Scattering</vt:lpstr>
      <vt:lpstr>Electron Scattering</vt:lpstr>
      <vt:lpstr>Electron Scattering: interpretation</vt:lpstr>
      <vt:lpstr>Electron Scattering: interpretation</vt:lpstr>
      <vt:lpstr>Electron Scattering: interpretation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Success of QCD factorization</vt:lpstr>
      <vt:lpstr>Success of QCD factorization</vt:lpstr>
      <vt:lpstr>Success of QCD factorization</vt:lpstr>
      <vt:lpstr>Success of QCD factorization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are in a good company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Prokudin, Alexey</cp:lastModifiedBy>
  <cp:revision>80</cp:revision>
  <cp:lastPrinted>2018-06-26T14:31:08Z</cp:lastPrinted>
  <dcterms:modified xsi:type="dcterms:W3CDTF">2022-06-14T11:51:09Z</dcterms:modified>
</cp:coreProperties>
</file>